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0" r:id="rId1"/>
  </p:sldMasterIdLst>
  <p:notesMasterIdLst>
    <p:notesMasterId r:id="rId29"/>
  </p:notesMasterIdLst>
  <p:handoutMasterIdLst>
    <p:handoutMasterId r:id="rId30"/>
  </p:handoutMasterIdLst>
  <p:sldIdLst>
    <p:sldId id="554" r:id="rId2"/>
    <p:sldId id="613" r:id="rId3"/>
    <p:sldId id="617" r:id="rId4"/>
    <p:sldId id="619" r:id="rId5"/>
    <p:sldId id="624" r:id="rId6"/>
    <p:sldId id="625" r:id="rId7"/>
    <p:sldId id="626" r:id="rId8"/>
    <p:sldId id="620" r:id="rId9"/>
    <p:sldId id="618" r:id="rId10"/>
    <p:sldId id="612" r:id="rId11"/>
    <p:sldId id="616" r:id="rId12"/>
    <p:sldId id="592" r:id="rId13"/>
    <p:sldId id="597" r:id="rId14"/>
    <p:sldId id="622" r:id="rId15"/>
    <p:sldId id="621" r:id="rId16"/>
    <p:sldId id="607" r:id="rId17"/>
    <p:sldId id="608" r:id="rId18"/>
    <p:sldId id="598" r:id="rId19"/>
    <p:sldId id="614" r:id="rId20"/>
    <p:sldId id="615" r:id="rId21"/>
    <p:sldId id="594" r:id="rId22"/>
    <p:sldId id="595" r:id="rId23"/>
    <p:sldId id="623" r:id="rId24"/>
    <p:sldId id="627" r:id="rId25"/>
    <p:sldId id="628" r:id="rId26"/>
    <p:sldId id="629" r:id="rId27"/>
    <p:sldId id="561" r:id="rId28"/>
  </p:sldIdLst>
  <p:sldSz cx="12192000" cy="6858000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orient="horz" pos="624" userDrawn="1">
          <p15:clr>
            <a:srgbClr val="A4A3A4"/>
          </p15:clr>
        </p15:guide>
        <p15:guide id="4" pos="648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pos="31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акитрук Алена Дмитриевна" initials="АД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6C00"/>
    <a:srgbClr val="FFB834"/>
    <a:srgbClr val="FEFDDE"/>
    <a:srgbClr val="F2F2F2"/>
    <a:srgbClr val="32B065"/>
    <a:srgbClr val="FFFFFF"/>
    <a:srgbClr val="EE9900"/>
    <a:srgbClr val="FFE9BA"/>
    <a:srgbClr val="BDE5E4"/>
    <a:srgbClr val="FEE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2" autoAdjust="0"/>
    <p:restoredTop sz="95268" autoAdjust="0"/>
  </p:normalViewPr>
  <p:slideViewPr>
    <p:cSldViewPr>
      <p:cViewPr varScale="1">
        <p:scale>
          <a:sx n="98" d="100"/>
          <a:sy n="98" d="100"/>
        </p:scale>
        <p:origin x="78" y="372"/>
      </p:cViewPr>
      <p:guideLst>
        <p:guide orient="horz" pos="3840"/>
        <p:guide pos="7680"/>
        <p:guide orient="horz" pos="624"/>
        <p:guide pos="6480"/>
        <p:guide orient="horz" pos="912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6DBA1E-2470-404C-951E-A6F76B297BA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D55DA6-53E2-4754-802F-1268EA2A1BB2}">
      <dgm:prSet phldrT="[Текст]"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Возможность ведения финансовой структуры для группы (подведомственной сети) учреждений. Настройка связей между финансовой (ЦФУ, учреждения) и организационно-административной (ИОГВ, РБС/ГРБС, Организации-учредители, структурные подразделения) структурами. Графическое представление данных. Автоматическая консолидация по заданным срезам (аналитикам): Распорядители, Учреждения, Целевые статьи, КВР, КОСГУ</a:t>
          </a:r>
        </a:p>
      </dgm:t>
    </dgm:pt>
    <dgm:pt modelId="{D4AB0FC5-D412-4FC0-8BCB-6C0AB324CEC5}" type="parTrans" cxnId="{64CC94FE-939C-4292-B5E5-A6BC6D67EBC1}">
      <dgm:prSet/>
      <dgm:spPr/>
      <dgm:t>
        <a:bodyPr/>
        <a:lstStyle/>
        <a:p>
          <a:endParaRPr lang="ru-RU"/>
        </a:p>
      </dgm:t>
    </dgm:pt>
    <dgm:pt modelId="{9075CD07-6FAE-4361-9B9C-380E7CF081E2}" type="sibTrans" cxnId="{64CC94FE-939C-4292-B5E5-A6BC6D67EBC1}">
      <dgm:prSet/>
      <dgm:spPr>
        <a:ln>
          <a:solidFill>
            <a:srgbClr val="F9951E"/>
          </a:solidFill>
        </a:ln>
      </dgm:spPr>
      <dgm:t>
        <a:bodyPr/>
        <a:lstStyle/>
        <a:p>
          <a:endParaRPr lang="ru-RU"/>
        </a:p>
      </dgm:t>
    </dgm:pt>
    <dgm:pt modelId="{EAC0C55B-F37A-4678-BE6E-7203CC07471D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Ввод и хранение показателей Плана ФХД, Бюджетной сметы в разрезе аналитики, применяемой на этапах планирования и исполнения бюджета в государственных учреждениях с использованием специализированного (для каждого вида расхода) документа, обеспечивающего автоматический расчет зависимых показателей и итоговых значений</a:t>
          </a:r>
        </a:p>
      </dgm:t>
    </dgm:pt>
    <dgm:pt modelId="{B3808FDC-668C-4DF2-B2A6-6092E912CD70}" type="parTrans" cxnId="{3710A0EA-F582-4070-B01B-BE54AE2AFD21}">
      <dgm:prSet/>
      <dgm:spPr/>
      <dgm:t>
        <a:bodyPr/>
        <a:lstStyle/>
        <a:p>
          <a:endParaRPr lang="ru-RU"/>
        </a:p>
      </dgm:t>
    </dgm:pt>
    <dgm:pt modelId="{E818E149-25CF-4747-89DC-905FF291B503}" type="sibTrans" cxnId="{3710A0EA-F582-4070-B01B-BE54AE2AFD21}">
      <dgm:prSet/>
      <dgm:spPr/>
      <dgm:t>
        <a:bodyPr/>
        <a:lstStyle/>
        <a:p>
          <a:endParaRPr lang="ru-RU"/>
        </a:p>
      </dgm:t>
    </dgm:pt>
    <dgm:pt modelId="{61DB7677-B5F3-4543-9C48-58A14FE53CA5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Наличие механизма привязки аналитических показателей планирования (управленческие статьи, статьи доходов и расходов) к регламентированным показателям Плана ФХД, БС (бюджеты, статьи бюджетов). Загрузка дополнительных аналитических показателей из учетных систем (1С:БГУ, 1С:ЗКГУ), а также иных информационных систем, поддерживающих обмен с использованием универсального XML-формата</a:t>
          </a:r>
        </a:p>
      </dgm:t>
    </dgm:pt>
    <dgm:pt modelId="{6E1664EF-CC67-4B72-9142-2347B402B63C}" type="parTrans" cxnId="{21A0305F-77E9-4357-80FD-CDADC757E239}">
      <dgm:prSet/>
      <dgm:spPr/>
      <dgm:t>
        <a:bodyPr/>
        <a:lstStyle/>
        <a:p>
          <a:endParaRPr lang="ru-RU"/>
        </a:p>
      </dgm:t>
    </dgm:pt>
    <dgm:pt modelId="{066D6E86-3D35-4407-98EF-80366B7BA08F}" type="sibTrans" cxnId="{21A0305F-77E9-4357-80FD-CDADC757E239}">
      <dgm:prSet/>
      <dgm:spPr/>
      <dgm:t>
        <a:bodyPr/>
        <a:lstStyle/>
        <a:p>
          <a:endParaRPr lang="ru-RU"/>
        </a:p>
      </dgm:t>
    </dgm:pt>
    <dgm:pt modelId="{6BDA5D0A-9680-4B8A-8F87-6D64129997FF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Возможность настройки и автоматического формирования Плана ФХД, Бюджетных смет, расчетов и обоснований к ним, а также иной отчетности (включая сводную), подлежащей регулированию на федеральном или региональном уровне и имеющей соответствующие регламентированные данные</a:t>
          </a:r>
        </a:p>
      </dgm:t>
    </dgm:pt>
    <dgm:pt modelId="{BE6D2279-0F9B-4905-B7C9-5C6B40468211}" type="parTrans" cxnId="{F89FE375-8EE1-4A19-9EB5-131B625F2175}">
      <dgm:prSet/>
      <dgm:spPr/>
      <dgm:t>
        <a:bodyPr/>
        <a:lstStyle/>
        <a:p>
          <a:endParaRPr lang="ru-RU"/>
        </a:p>
      </dgm:t>
    </dgm:pt>
    <dgm:pt modelId="{8BCA1B67-22FD-4D48-AB04-C274889B45E3}" type="sibTrans" cxnId="{F89FE375-8EE1-4A19-9EB5-131B625F2175}">
      <dgm:prSet/>
      <dgm:spPr/>
      <dgm:t>
        <a:bodyPr/>
        <a:lstStyle/>
        <a:p>
          <a:endParaRPr lang="ru-RU"/>
        </a:p>
      </dgm:t>
    </dgm:pt>
    <dgm:pt modelId="{4709AF70-058B-4292-B95F-121FF37FA853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Механизмы автоматической массовой загрузки первичных обоснований с использованием комплектов шаблонов и выгрузки аналитических показателей сводных Планов ФХД, Бюджетных смет и расчетов обоснований к ним на Федеральные и региональные Сервисы, предоставляющие соответствующие возможности (ГМУ – bus.gov.ru)</a:t>
          </a:r>
        </a:p>
      </dgm:t>
    </dgm:pt>
    <dgm:pt modelId="{F7D31D51-5F6D-4555-BF81-AB361F4C9280}" type="parTrans" cxnId="{FBDE4D74-89BA-4765-9DD3-CDC66D613E4E}">
      <dgm:prSet/>
      <dgm:spPr/>
      <dgm:t>
        <a:bodyPr/>
        <a:lstStyle/>
        <a:p>
          <a:endParaRPr lang="ru-RU"/>
        </a:p>
      </dgm:t>
    </dgm:pt>
    <dgm:pt modelId="{38D51FEA-D624-480F-BF86-075CE0517E42}" type="sibTrans" cxnId="{FBDE4D74-89BA-4765-9DD3-CDC66D613E4E}">
      <dgm:prSet/>
      <dgm:spPr/>
      <dgm:t>
        <a:bodyPr/>
        <a:lstStyle/>
        <a:p>
          <a:endParaRPr lang="ru-RU"/>
        </a:p>
      </dgm:t>
    </dgm:pt>
    <dgm:pt modelId="{6CD0D0D7-10A5-420D-9EEA-426D65B9D011}" type="pres">
      <dgm:prSet presAssocID="{F16DBA1E-2470-404C-951E-A6F76B297BAC}" presName="Name0" presStyleCnt="0">
        <dgm:presLayoutVars>
          <dgm:chMax val="7"/>
          <dgm:chPref val="7"/>
          <dgm:dir/>
        </dgm:presLayoutVars>
      </dgm:prSet>
      <dgm:spPr/>
    </dgm:pt>
    <dgm:pt modelId="{49B54904-21AD-447C-B62F-734032664DFE}" type="pres">
      <dgm:prSet presAssocID="{F16DBA1E-2470-404C-951E-A6F76B297BAC}" presName="Name1" presStyleCnt="0"/>
      <dgm:spPr/>
    </dgm:pt>
    <dgm:pt modelId="{902031E6-F143-407D-B73A-CC9C26AB78F4}" type="pres">
      <dgm:prSet presAssocID="{F16DBA1E-2470-404C-951E-A6F76B297BAC}" presName="cycle" presStyleCnt="0"/>
      <dgm:spPr/>
    </dgm:pt>
    <dgm:pt modelId="{EE5E087D-48A2-4A88-A130-71EA340C0E66}" type="pres">
      <dgm:prSet presAssocID="{F16DBA1E-2470-404C-951E-A6F76B297BAC}" presName="srcNode" presStyleLbl="node1" presStyleIdx="0" presStyleCnt="5"/>
      <dgm:spPr/>
    </dgm:pt>
    <dgm:pt modelId="{542A860B-9197-4BB1-9E77-964E47DB69DB}" type="pres">
      <dgm:prSet presAssocID="{F16DBA1E-2470-404C-951E-A6F76B297BAC}" presName="conn" presStyleLbl="parChTrans1D2" presStyleIdx="0" presStyleCnt="1"/>
      <dgm:spPr/>
    </dgm:pt>
    <dgm:pt modelId="{6C2C9917-78F2-45E1-8C82-0A14E58DB617}" type="pres">
      <dgm:prSet presAssocID="{F16DBA1E-2470-404C-951E-A6F76B297BAC}" presName="extraNode" presStyleLbl="node1" presStyleIdx="0" presStyleCnt="5"/>
      <dgm:spPr/>
    </dgm:pt>
    <dgm:pt modelId="{B69A276B-E69F-40DD-A0B7-60FD1193EF92}" type="pres">
      <dgm:prSet presAssocID="{F16DBA1E-2470-404C-951E-A6F76B297BAC}" presName="dstNode" presStyleLbl="node1" presStyleIdx="0" presStyleCnt="5"/>
      <dgm:spPr/>
    </dgm:pt>
    <dgm:pt modelId="{CCE4AE76-0F20-45B4-9DF2-D10CB86C5664}" type="pres">
      <dgm:prSet presAssocID="{70D55DA6-53E2-4754-802F-1268EA2A1BB2}" presName="text_1" presStyleLbl="node1" presStyleIdx="0" presStyleCnt="5" custScaleY="142770">
        <dgm:presLayoutVars>
          <dgm:bulletEnabled val="1"/>
        </dgm:presLayoutVars>
      </dgm:prSet>
      <dgm:spPr/>
    </dgm:pt>
    <dgm:pt modelId="{BE2A71EB-A16E-4BF4-9E1E-60127EF53AC6}" type="pres">
      <dgm:prSet presAssocID="{70D55DA6-53E2-4754-802F-1268EA2A1BB2}" presName="accent_1" presStyleCnt="0"/>
      <dgm:spPr/>
    </dgm:pt>
    <dgm:pt modelId="{842DE990-4B0C-4F8E-B503-C98ED8875E52}" type="pres">
      <dgm:prSet presAssocID="{70D55DA6-53E2-4754-802F-1268EA2A1BB2}" presName="accentRepeatNode" presStyleLbl="solidFgAcc1" presStyleIdx="0" presStyleCnt="5"/>
      <dgm:spPr>
        <a:blipFill dpi="0" rotWithShape="0">
          <a:blip xmlns:r="http://schemas.openxmlformats.org/officeDocument/2006/relationships" r:embed="rId1">
            <a:alphaModFix amt="72000"/>
          </a:blip>
          <a:srcRect/>
          <a:tile tx="0" ty="0" sx="100000" sy="100000" flip="none" algn="tl"/>
        </a:blipFill>
        <a:ln>
          <a:solidFill>
            <a:srgbClr val="7030A0"/>
          </a:solidFill>
        </a:ln>
      </dgm:spPr>
    </dgm:pt>
    <dgm:pt modelId="{170209CF-CE0A-499B-B0E9-2AA7A9368160}" type="pres">
      <dgm:prSet presAssocID="{EAC0C55B-F37A-4678-BE6E-7203CC07471D}" presName="text_2" presStyleLbl="node1" presStyleIdx="1" presStyleCnt="5" custScaleY="131483">
        <dgm:presLayoutVars>
          <dgm:bulletEnabled val="1"/>
        </dgm:presLayoutVars>
      </dgm:prSet>
      <dgm:spPr/>
    </dgm:pt>
    <dgm:pt modelId="{DE9A7EEB-B664-4D53-B0F6-65703C6AEE72}" type="pres">
      <dgm:prSet presAssocID="{EAC0C55B-F37A-4678-BE6E-7203CC07471D}" presName="accent_2" presStyleCnt="0"/>
      <dgm:spPr/>
    </dgm:pt>
    <dgm:pt modelId="{BDDB1D33-DCE7-4938-8BAF-0E403D255645}" type="pres">
      <dgm:prSet presAssocID="{EAC0C55B-F37A-4678-BE6E-7203CC07471D}" presName="accentRepeatNode" presStyleLbl="solidFgAcc1" presStyleIdx="1" presStyleCnt="5"/>
      <dgm:spPr>
        <a:blipFill dpi="0" rotWithShape="0">
          <a:blip xmlns:r="http://schemas.openxmlformats.org/officeDocument/2006/relationships" r:embed="rId1">
            <a:alphaModFix amt="72000"/>
          </a:blip>
          <a:srcRect/>
          <a:tile tx="0" ty="0" sx="100000" sy="100000" flip="none" algn="tl"/>
        </a:blipFill>
        <a:ln>
          <a:solidFill>
            <a:srgbClr val="7030A0"/>
          </a:solidFill>
        </a:ln>
      </dgm:spPr>
    </dgm:pt>
    <dgm:pt modelId="{C6BAD738-BF1D-4F27-9E5E-17A55DB14E21}" type="pres">
      <dgm:prSet presAssocID="{61DB7677-B5F3-4543-9C48-58A14FE53CA5}" presName="text_3" presStyleLbl="node1" presStyleIdx="2" presStyleCnt="5" custScaleY="135423">
        <dgm:presLayoutVars>
          <dgm:bulletEnabled val="1"/>
        </dgm:presLayoutVars>
      </dgm:prSet>
      <dgm:spPr/>
    </dgm:pt>
    <dgm:pt modelId="{532D047D-3926-47D4-8688-5DF43E6E5E33}" type="pres">
      <dgm:prSet presAssocID="{61DB7677-B5F3-4543-9C48-58A14FE53CA5}" presName="accent_3" presStyleCnt="0"/>
      <dgm:spPr/>
    </dgm:pt>
    <dgm:pt modelId="{3C91697B-AC5E-4881-B0F0-8930255C671A}" type="pres">
      <dgm:prSet presAssocID="{61DB7677-B5F3-4543-9C48-58A14FE53CA5}" presName="accentRepeatNode" presStyleLbl="solidFgAcc1" presStyleIdx="2" presStyleCnt="5"/>
      <dgm:spPr>
        <a:blipFill dpi="0" rotWithShape="0">
          <a:blip xmlns:r="http://schemas.openxmlformats.org/officeDocument/2006/relationships" r:embed="rId1">
            <a:alphaModFix amt="72000"/>
          </a:blip>
          <a:srcRect/>
          <a:tile tx="0" ty="0" sx="100000" sy="100000" flip="none" algn="tl"/>
        </a:blipFill>
        <a:ln>
          <a:solidFill>
            <a:srgbClr val="7030A0"/>
          </a:solidFill>
        </a:ln>
      </dgm:spPr>
    </dgm:pt>
    <dgm:pt modelId="{5A87672D-664C-4F39-BA1E-1EA3277F50CF}" type="pres">
      <dgm:prSet presAssocID="{6BDA5D0A-9680-4B8A-8F87-6D64129997FF}" presName="text_4" presStyleLbl="node1" presStyleIdx="3" presStyleCnt="5" custScaleY="124482">
        <dgm:presLayoutVars>
          <dgm:bulletEnabled val="1"/>
        </dgm:presLayoutVars>
      </dgm:prSet>
      <dgm:spPr/>
    </dgm:pt>
    <dgm:pt modelId="{2C7D63C6-1D95-43EC-9868-B2A1C5EB77D8}" type="pres">
      <dgm:prSet presAssocID="{6BDA5D0A-9680-4B8A-8F87-6D64129997FF}" presName="accent_4" presStyleCnt="0"/>
      <dgm:spPr/>
    </dgm:pt>
    <dgm:pt modelId="{4B15D09D-35F5-41CC-9331-36B642281C96}" type="pres">
      <dgm:prSet presAssocID="{6BDA5D0A-9680-4B8A-8F87-6D64129997FF}" presName="accentRepeatNode" presStyleLbl="solidFgAcc1" presStyleIdx="3" presStyleCnt="5"/>
      <dgm:spPr>
        <a:blipFill dpi="0" rotWithShape="0">
          <a:blip xmlns:r="http://schemas.openxmlformats.org/officeDocument/2006/relationships" r:embed="rId1"/>
          <a:srcRect/>
          <a:tile tx="355600" ty="0" sx="100000" sy="100000" flip="none" algn="tl"/>
        </a:blipFill>
        <a:ln>
          <a:solidFill>
            <a:srgbClr val="7030A0"/>
          </a:solidFill>
        </a:ln>
      </dgm:spPr>
    </dgm:pt>
    <dgm:pt modelId="{22527975-05A7-4478-8FB3-3E3D4C089589}" type="pres">
      <dgm:prSet presAssocID="{4709AF70-058B-4292-B95F-121FF37FA853}" presName="text_5" presStyleLbl="node1" presStyleIdx="4" presStyleCnt="5" custScaleY="135768">
        <dgm:presLayoutVars>
          <dgm:bulletEnabled val="1"/>
        </dgm:presLayoutVars>
      </dgm:prSet>
      <dgm:spPr/>
    </dgm:pt>
    <dgm:pt modelId="{C8898C5C-453D-40B7-857D-8959C3159FA8}" type="pres">
      <dgm:prSet presAssocID="{4709AF70-058B-4292-B95F-121FF37FA853}" presName="accent_5" presStyleCnt="0"/>
      <dgm:spPr/>
    </dgm:pt>
    <dgm:pt modelId="{EA6AD5CD-E61C-4937-B71B-8C8302418A3E}" type="pres">
      <dgm:prSet presAssocID="{4709AF70-058B-4292-B95F-121FF37FA853}" presName="accentRepeatNode" presStyleLbl="solidFgAcc1" presStyleIdx="4" presStyleCnt="5"/>
      <dgm:spPr>
        <a:blipFill dpi="0" rotWithShape="0">
          <a:blip xmlns:r="http://schemas.openxmlformats.org/officeDocument/2006/relationships" r:embed="rId1">
            <a:alphaModFix amt="72000"/>
          </a:blip>
          <a:srcRect/>
          <a:tile tx="355600" ty="0" sx="100000" sy="100000" flip="none" algn="tl"/>
        </a:blipFill>
        <a:ln>
          <a:solidFill>
            <a:srgbClr val="7030A0"/>
          </a:solidFill>
        </a:ln>
      </dgm:spPr>
    </dgm:pt>
  </dgm:ptLst>
  <dgm:cxnLst>
    <dgm:cxn modelId="{5084F401-6562-4486-8973-948D6DA69E12}" type="presOf" srcId="{70D55DA6-53E2-4754-802F-1268EA2A1BB2}" destId="{CCE4AE76-0F20-45B4-9DF2-D10CB86C5664}" srcOrd="0" destOrd="0" presId="urn:microsoft.com/office/officeart/2008/layout/VerticalCurvedList"/>
    <dgm:cxn modelId="{FACBE30D-E667-49D9-AA59-1CFCA1255BCB}" type="presOf" srcId="{61DB7677-B5F3-4543-9C48-58A14FE53CA5}" destId="{C6BAD738-BF1D-4F27-9E5E-17A55DB14E21}" srcOrd="0" destOrd="0" presId="urn:microsoft.com/office/officeart/2008/layout/VerticalCurvedList"/>
    <dgm:cxn modelId="{80ABDB1C-613E-44A6-8BD0-079694169E88}" type="presOf" srcId="{4709AF70-058B-4292-B95F-121FF37FA853}" destId="{22527975-05A7-4478-8FB3-3E3D4C089589}" srcOrd="0" destOrd="0" presId="urn:microsoft.com/office/officeart/2008/layout/VerticalCurvedList"/>
    <dgm:cxn modelId="{D5D04125-6E03-435A-A470-68AD6281B9DF}" type="presOf" srcId="{9075CD07-6FAE-4361-9B9C-380E7CF081E2}" destId="{542A860B-9197-4BB1-9E77-964E47DB69DB}" srcOrd="0" destOrd="0" presId="urn:microsoft.com/office/officeart/2008/layout/VerticalCurvedList"/>
    <dgm:cxn modelId="{0AB36D3D-4180-4CE1-8E1E-CEA867DC224A}" type="presOf" srcId="{F16DBA1E-2470-404C-951E-A6F76B297BAC}" destId="{6CD0D0D7-10A5-420D-9EEA-426D65B9D011}" srcOrd="0" destOrd="0" presId="urn:microsoft.com/office/officeart/2008/layout/VerticalCurvedList"/>
    <dgm:cxn modelId="{21A0305F-77E9-4357-80FD-CDADC757E239}" srcId="{F16DBA1E-2470-404C-951E-A6F76B297BAC}" destId="{61DB7677-B5F3-4543-9C48-58A14FE53CA5}" srcOrd="2" destOrd="0" parTransId="{6E1664EF-CC67-4B72-9142-2347B402B63C}" sibTransId="{066D6E86-3D35-4407-98EF-80366B7BA08F}"/>
    <dgm:cxn modelId="{FBDE4D74-89BA-4765-9DD3-CDC66D613E4E}" srcId="{F16DBA1E-2470-404C-951E-A6F76B297BAC}" destId="{4709AF70-058B-4292-B95F-121FF37FA853}" srcOrd="4" destOrd="0" parTransId="{F7D31D51-5F6D-4555-BF81-AB361F4C9280}" sibTransId="{38D51FEA-D624-480F-BF86-075CE0517E42}"/>
    <dgm:cxn modelId="{F89FE375-8EE1-4A19-9EB5-131B625F2175}" srcId="{F16DBA1E-2470-404C-951E-A6F76B297BAC}" destId="{6BDA5D0A-9680-4B8A-8F87-6D64129997FF}" srcOrd="3" destOrd="0" parTransId="{BE6D2279-0F9B-4905-B7C9-5C6B40468211}" sibTransId="{8BCA1B67-22FD-4D48-AB04-C274889B45E3}"/>
    <dgm:cxn modelId="{FA590856-FD3D-482F-8A6F-5D03E206E363}" type="presOf" srcId="{6BDA5D0A-9680-4B8A-8F87-6D64129997FF}" destId="{5A87672D-664C-4F39-BA1E-1EA3277F50CF}" srcOrd="0" destOrd="0" presId="urn:microsoft.com/office/officeart/2008/layout/VerticalCurvedList"/>
    <dgm:cxn modelId="{9D285E97-3322-4EB0-BB0E-A04A5461B2CC}" type="presOf" srcId="{EAC0C55B-F37A-4678-BE6E-7203CC07471D}" destId="{170209CF-CE0A-499B-B0E9-2AA7A9368160}" srcOrd="0" destOrd="0" presId="urn:microsoft.com/office/officeart/2008/layout/VerticalCurvedList"/>
    <dgm:cxn modelId="{3710A0EA-F582-4070-B01B-BE54AE2AFD21}" srcId="{F16DBA1E-2470-404C-951E-A6F76B297BAC}" destId="{EAC0C55B-F37A-4678-BE6E-7203CC07471D}" srcOrd="1" destOrd="0" parTransId="{B3808FDC-668C-4DF2-B2A6-6092E912CD70}" sibTransId="{E818E149-25CF-4747-89DC-905FF291B503}"/>
    <dgm:cxn modelId="{64CC94FE-939C-4292-B5E5-A6BC6D67EBC1}" srcId="{F16DBA1E-2470-404C-951E-A6F76B297BAC}" destId="{70D55DA6-53E2-4754-802F-1268EA2A1BB2}" srcOrd="0" destOrd="0" parTransId="{D4AB0FC5-D412-4FC0-8BCB-6C0AB324CEC5}" sibTransId="{9075CD07-6FAE-4361-9B9C-380E7CF081E2}"/>
    <dgm:cxn modelId="{9ED7CFC6-D9F7-4310-AAF5-62B4E47DC73B}" type="presParOf" srcId="{6CD0D0D7-10A5-420D-9EEA-426D65B9D011}" destId="{49B54904-21AD-447C-B62F-734032664DFE}" srcOrd="0" destOrd="0" presId="urn:microsoft.com/office/officeart/2008/layout/VerticalCurvedList"/>
    <dgm:cxn modelId="{245C5602-F1A2-404F-A579-AA244CD63853}" type="presParOf" srcId="{49B54904-21AD-447C-B62F-734032664DFE}" destId="{902031E6-F143-407D-B73A-CC9C26AB78F4}" srcOrd="0" destOrd="0" presId="urn:microsoft.com/office/officeart/2008/layout/VerticalCurvedList"/>
    <dgm:cxn modelId="{E56F8FE8-D200-4A29-B3C6-629B6ED4A4BC}" type="presParOf" srcId="{902031E6-F143-407D-B73A-CC9C26AB78F4}" destId="{EE5E087D-48A2-4A88-A130-71EA340C0E66}" srcOrd="0" destOrd="0" presId="urn:microsoft.com/office/officeart/2008/layout/VerticalCurvedList"/>
    <dgm:cxn modelId="{DB7DAEF6-1BAD-4710-9433-50B90DE25241}" type="presParOf" srcId="{902031E6-F143-407D-B73A-CC9C26AB78F4}" destId="{542A860B-9197-4BB1-9E77-964E47DB69DB}" srcOrd="1" destOrd="0" presId="urn:microsoft.com/office/officeart/2008/layout/VerticalCurvedList"/>
    <dgm:cxn modelId="{C5857D5F-F4C9-4A92-93AC-F580D82B7E61}" type="presParOf" srcId="{902031E6-F143-407D-B73A-CC9C26AB78F4}" destId="{6C2C9917-78F2-45E1-8C82-0A14E58DB617}" srcOrd="2" destOrd="0" presId="urn:microsoft.com/office/officeart/2008/layout/VerticalCurvedList"/>
    <dgm:cxn modelId="{E273B05B-75D4-45BF-8F81-517E15F3C4F3}" type="presParOf" srcId="{902031E6-F143-407D-B73A-CC9C26AB78F4}" destId="{B69A276B-E69F-40DD-A0B7-60FD1193EF92}" srcOrd="3" destOrd="0" presId="urn:microsoft.com/office/officeart/2008/layout/VerticalCurvedList"/>
    <dgm:cxn modelId="{96A51900-CAF7-4960-B61C-9E79E2205AA3}" type="presParOf" srcId="{49B54904-21AD-447C-B62F-734032664DFE}" destId="{CCE4AE76-0F20-45B4-9DF2-D10CB86C5664}" srcOrd="1" destOrd="0" presId="urn:microsoft.com/office/officeart/2008/layout/VerticalCurvedList"/>
    <dgm:cxn modelId="{98C57BF3-389D-4D2A-B05E-AA30DCB4DE5D}" type="presParOf" srcId="{49B54904-21AD-447C-B62F-734032664DFE}" destId="{BE2A71EB-A16E-4BF4-9E1E-60127EF53AC6}" srcOrd="2" destOrd="0" presId="urn:microsoft.com/office/officeart/2008/layout/VerticalCurvedList"/>
    <dgm:cxn modelId="{6EB00E72-FABB-4A06-B212-4371D4037F1D}" type="presParOf" srcId="{BE2A71EB-A16E-4BF4-9E1E-60127EF53AC6}" destId="{842DE990-4B0C-4F8E-B503-C98ED8875E52}" srcOrd="0" destOrd="0" presId="urn:microsoft.com/office/officeart/2008/layout/VerticalCurvedList"/>
    <dgm:cxn modelId="{494490BD-C795-466D-B7A0-9B3F9AA4A9BA}" type="presParOf" srcId="{49B54904-21AD-447C-B62F-734032664DFE}" destId="{170209CF-CE0A-499B-B0E9-2AA7A9368160}" srcOrd="3" destOrd="0" presId="urn:microsoft.com/office/officeart/2008/layout/VerticalCurvedList"/>
    <dgm:cxn modelId="{18F35924-1AA8-40CD-99E0-3F2E88F026D8}" type="presParOf" srcId="{49B54904-21AD-447C-B62F-734032664DFE}" destId="{DE9A7EEB-B664-4D53-B0F6-65703C6AEE72}" srcOrd="4" destOrd="0" presId="urn:microsoft.com/office/officeart/2008/layout/VerticalCurvedList"/>
    <dgm:cxn modelId="{3C6E726C-7D52-40A7-84DC-49864AD6D1F6}" type="presParOf" srcId="{DE9A7EEB-B664-4D53-B0F6-65703C6AEE72}" destId="{BDDB1D33-DCE7-4938-8BAF-0E403D255645}" srcOrd="0" destOrd="0" presId="urn:microsoft.com/office/officeart/2008/layout/VerticalCurvedList"/>
    <dgm:cxn modelId="{B222482B-6D5F-4C9E-8E2F-9A9B5FED9FC5}" type="presParOf" srcId="{49B54904-21AD-447C-B62F-734032664DFE}" destId="{C6BAD738-BF1D-4F27-9E5E-17A55DB14E21}" srcOrd="5" destOrd="0" presId="urn:microsoft.com/office/officeart/2008/layout/VerticalCurvedList"/>
    <dgm:cxn modelId="{BE079EA1-EE57-4E05-9AC3-4232B6079B57}" type="presParOf" srcId="{49B54904-21AD-447C-B62F-734032664DFE}" destId="{532D047D-3926-47D4-8688-5DF43E6E5E33}" srcOrd="6" destOrd="0" presId="urn:microsoft.com/office/officeart/2008/layout/VerticalCurvedList"/>
    <dgm:cxn modelId="{C8597395-53FD-4FF0-A4A2-51B61ED857C7}" type="presParOf" srcId="{532D047D-3926-47D4-8688-5DF43E6E5E33}" destId="{3C91697B-AC5E-4881-B0F0-8930255C671A}" srcOrd="0" destOrd="0" presId="urn:microsoft.com/office/officeart/2008/layout/VerticalCurvedList"/>
    <dgm:cxn modelId="{85F3A678-C2DA-41FA-A157-BAFD8E22932C}" type="presParOf" srcId="{49B54904-21AD-447C-B62F-734032664DFE}" destId="{5A87672D-664C-4F39-BA1E-1EA3277F50CF}" srcOrd="7" destOrd="0" presId="urn:microsoft.com/office/officeart/2008/layout/VerticalCurvedList"/>
    <dgm:cxn modelId="{6D1F258F-7951-4CF4-82FE-82C0C9A49E72}" type="presParOf" srcId="{49B54904-21AD-447C-B62F-734032664DFE}" destId="{2C7D63C6-1D95-43EC-9868-B2A1C5EB77D8}" srcOrd="8" destOrd="0" presId="urn:microsoft.com/office/officeart/2008/layout/VerticalCurvedList"/>
    <dgm:cxn modelId="{B5133F56-E413-4C9D-9314-7A8912F88AA5}" type="presParOf" srcId="{2C7D63C6-1D95-43EC-9868-B2A1C5EB77D8}" destId="{4B15D09D-35F5-41CC-9331-36B642281C96}" srcOrd="0" destOrd="0" presId="urn:microsoft.com/office/officeart/2008/layout/VerticalCurvedList"/>
    <dgm:cxn modelId="{571C68BB-0501-48FD-AE33-258EF97E955D}" type="presParOf" srcId="{49B54904-21AD-447C-B62F-734032664DFE}" destId="{22527975-05A7-4478-8FB3-3E3D4C089589}" srcOrd="9" destOrd="0" presId="urn:microsoft.com/office/officeart/2008/layout/VerticalCurvedList"/>
    <dgm:cxn modelId="{0A22E163-CD60-4E93-A093-25DD79C2815F}" type="presParOf" srcId="{49B54904-21AD-447C-B62F-734032664DFE}" destId="{C8898C5C-453D-40B7-857D-8959C3159FA8}" srcOrd="10" destOrd="0" presId="urn:microsoft.com/office/officeart/2008/layout/VerticalCurvedList"/>
    <dgm:cxn modelId="{6705B9B6-614A-4EE3-8806-8B26E76F47BC}" type="presParOf" srcId="{C8898C5C-453D-40B7-857D-8959C3159FA8}" destId="{EA6AD5CD-E61C-4937-B71B-8C8302418A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6DBA1E-2470-404C-951E-A6F76B297BA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D55DA6-53E2-4754-802F-1268EA2A1BB2}">
      <dgm:prSet phldrT="[Текст]"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Отраслевой Макет – база данных, содержащая комплект предварительно подготовленных прикладных объектов, обеспечивающих автоматизацию процессов планирования и бюджетирования финансово-хозяйственной деятельности учреждений с учетом их отраслевой специфики</a:t>
          </a:r>
        </a:p>
      </dgm:t>
    </dgm:pt>
    <dgm:pt modelId="{D4AB0FC5-D412-4FC0-8BCB-6C0AB324CEC5}" type="parTrans" cxnId="{64CC94FE-939C-4292-B5E5-A6BC6D67EBC1}">
      <dgm:prSet/>
      <dgm:spPr/>
      <dgm:t>
        <a:bodyPr/>
        <a:lstStyle/>
        <a:p>
          <a:endParaRPr lang="ru-RU"/>
        </a:p>
      </dgm:t>
    </dgm:pt>
    <dgm:pt modelId="{9075CD07-6FAE-4361-9B9C-380E7CF081E2}" type="sibTrans" cxnId="{64CC94FE-939C-4292-B5E5-A6BC6D67EBC1}">
      <dgm:prSet/>
      <dgm:spPr>
        <a:ln>
          <a:solidFill>
            <a:srgbClr val="F9951E"/>
          </a:solidFill>
        </a:ln>
      </dgm:spPr>
      <dgm:t>
        <a:bodyPr/>
        <a:lstStyle/>
        <a:p>
          <a:endParaRPr lang="ru-RU"/>
        </a:p>
      </dgm:t>
    </dgm:pt>
    <dgm:pt modelId="{EAC0C55B-F37A-4678-BE6E-7203CC07471D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Предварительно структурированные и заполненные общероссийские классификаторы и справочники общего назначения; классификаторы и справочники регионального и отраслевого уровня; блок настраиваемых пользователем (адаптируемых) аналитических справочников и показателей </a:t>
          </a:r>
        </a:p>
      </dgm:t>
    </dgm:pt>
    <dgm:pt modelId="{B3808FDC-668C-4DF2-B2A6-6092E912CD70}" type="parTrans" cxnId="{3710A0EA-F582-4070-B01B-BE54AE2AFD21}">
      <dgm:prSet/>
      <dgm:spPr/>
      <dgm:t>
        <a:bodyPr/>
        <a:lstStyle/>
        <a:p>
          <a:endParaRPr lang="ru-RU"/>
        </a:p>
      </dgm:t>
    </dgm:pt>
    <dgm:pt modelId="{E818E149-25CF-4747-89DC-905FF291B503}" type="sibTrans" cxnId="{3710A0EA-F582-4070-B01B-BE54AE2AFD21}">
      <dgm:prSet/>
      <dgm:spPr/>
      <dgm:t>
        <a:bodyPr/>
        <a:lstStyle/>
        <a:p>
          <a:endParaRPr lang="ru-RU"/>
        </a:p>
      </dgm:t>
    </dgm:pt>
    <dgm:pt modelId="{61DB7677-B5F3-4543-9C48-58A14FE53CA5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Журналы документов, с предварительно настроенной формой представления и составом отображаемых данных (шаблонов, моделей). Шаблоны бюджетных документов для каждой функции планирования, входящей в контур автоматизации, разнесенные по соответствующим журналам</a:t>
          </a:r>
        </a:p>
      </dgm:t>
    </dgm:pt>
    <dgm:pt modelId="{6E1664EF-CC67-4B72-9142-2347B402B63C}" type="parTrans" cxnId="{21A0305F-77E9-4357-80FD-CDADC757E239}">
      <dgm:prSet/>
      <dgm:spPr/>
      <dgm:t>
        <a:bodyPr/>
        <a:lstStyle/>
        <a:p>
          <a:endParaRPr lang="ru-RU"/>
        </a:p>
      </dgm:t>
    </dgm:pt>
    <dgm:pt modelId="{066D6E86-3D35-4407-98EF-80366B7BA08F}" type="sibTrans" cxnId="{21A0305F-77E9-4357-80FD-CDADC757E239}">
      <dgm:prSet/>
      <dgm:spPr/>
      <dgm:t>
        <a:bodyPr/>
        <a:lstStyle/>
        <a:p>
          <a:endParaRPr lang="ru-RU"/>
        </a:p>
      </dgm:t>
    </dgm:pt>
    <dgm:pt modelId="{6BDA5D0A-9680-4B8A-8F87-6D64129997FF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Оперативные отчеты по всем учетным регистрам (базовые варианты). Модели аналитических отчетов. Регламентированные отчеты и формы (План ФХД, Бюджетная смета, расчеты и обоснования)</a:t>
          </a:r>
        </a:p>
      </dgm:t>
    </dgm:pt>
    <dgm:pt modelId="{BE6D2279-0F9B-4905-B7C9-5C6B40468211}" type="parTrans" cxnId="{F89FE375-8EE1-4A19-9EB5-131B625F2175}">
      <dgm:prSet/>
      <dgm:spPr/>
      <dgm:t>
        <a:bodyPr/>
        <a:lstStyle/>
        <a:p>
          <a:endParaRPr lang="ru-RU"/>
        </a:p>
      </dgm:t>
    </dgm:pt>
    <dgm:pt modelId="{8BCA1B67-22FD-4D48-AB04-C274889B45E3}" type="sibTrans" cxnId="{F89FE375-8EE1-4A19-9EB5-131B625F2175}">
      <dgm:prSet/>
      <dgm:spPr/>
      <dgm:t>
        <a:bodyPr/>
        <a:lstStyle/>
        <a:p>
          <a:endParaRPr lang="ru-RU"/>
        </a:p>
      </dgm:t>
    </dgm:pt>
    <dgm:pt modelId="{4709AF70-058B-4292-B95F-121FF37FA853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Документация (Руководство пользователя, Методическое руководство, Кейсы) с описанием реализованных настроек в отраслевом макете. Доступ к постоянно обновляемой системе дистанционного обучения (СДО)</a:t>
          </a:r>
        </a:p>
      </dgm:t>
    </dgm:pt>
    <dgm:pt modelId="{F7D31D51-5F6D-4555-BF81-AB361F4C9280}" type="parTrans" cxnId="{FBDE4D74-89BA-4765-9DD3-CDC66D613E4E}">
      <dgm:prSet/>
      <dgm:spPr/>
      <dgm:t>
        <a:bodyPr/>
        <a:lstStyle/>
        <a:p>
          <a:endParaRPr lang="ru-RU"/>
        </a:p>
      </dgm:t>
    </dgm:pt>
    <dgm:pt modelId="{38D51FEA-D624-480F-BF86-075CE0517E42}" type="sibTrans" cxnId="{FBDE4D74-89BA-4765-9DD3-CDC66D613E4E}">
      <dgm:prSet/>
      <dgm:spPr/>
      <dgm:t>
        <a:bodyPr/>
        <a:lstStyle/>
        <a:p>
          <a:endParaRPr lang="ru-RU"/>
        </a:p>
      </dgm:t>
    </dgm:pt>
    <dgm:pt modelId="{6CD0D0D7-10A5-420D-9EEA-426D65B9D011}" type="pres">
      <dgm:prSet presAssocID="{F16DBA1E-2470-404C-951E-A6F76B297BAC}" presName="Name0" presStyleCnt="0">
        <dgm:presLayoutVars>
          <dgm:chMax val="7"/>
          <dgm:chPref val="7"/>
          <dgm:dir/>
        </dgm:presLayoutVars>
      </dgm:prSet>
      <dgm:spPr/>
    </dgm:pt>
    <dgm:pt modelId="{49B54904-21AD-447C-B62F-734032664DFE}" type="pres">
      <dgm:prSet presAssocID="{F16DBA1E-2470-404C-951E-A6F76B297BAC}" presName="Name1" presStyleCnt="0"/>
      <dgm:spPr/>
    </dgm:pt>
    <dgm:pt modelId="{902031E6-F143-407D-B73A-CC9C26AB78F4}" type="pres">
      <dgm:prSet presAssocID="{F16DBA1E-2470-404C-951E-A6F76B297BAC}" presName="cycle" presStyleCnt="0"/>
      <dgm:spPr/>
    </dgm:pt>
    <dgm:pt modelId="{EE5E087D-48A2-4A88-A130-71EA340C0E66}" type="pres">
      <dgm:prSet presAssocID="{F16DBA1E-2470-404C-951E-A6F76B297BAC}" presName="srcNode" presStyleLbl="node1" presStyleIdx="0" presStyleCnt="5"/>
      <dgm:spPr/>
    </dgm:pt>
    <dgm:pt modelId="{542A860B-9197-4BB1-9E77-964E47DB69DB}" type="pres">
      <dgm:prSet presAssocID="{F16DBA1E-2470-404C-951E-A6F76B297BAC}" presName="conn" presStyleLbl="parChTrans1D2" presStyleIdx="0" presStyleCnt="1"/>
      <dgm:spPr/>
    </dgm:pt>
    <dgm:pt modelId="{6C2C9917-78F2-45E1-8C82-0A14E58DB617}" type="pres">
      <dgm:prSet presAssocID="{F16DBA1E-2470-404C-951E-A6F76B297BAC}" presName="extraNode" presStyleLbl="node1" presStyleIdx="0" presStyleCnt="5"/>
      <dgm:spPr/>
    </dgm:pt>
    <dgm:pt modelId="{B69A276B-E69F-40DD-A0B7-60FD1193EF92}" type="pres">
      <dgm:prSet presAssocID="{F16DBA1E-2470-404C-951E-A6F76B297BAC}" presName="dstNode" presStyleLbl="node1" presStyleIdx="0" presStyleCnt="5"/>
      <dgm:spPr/>
    </dgm:pt>
    <dgm:pt modelId="{CCE4AE76-0F20-45B4-9DF2-D10CB86C5664}" type="pres">
      <dgm:prSet presAssocID="{70D55DA6-53E2-4754-802F-1268EA2A1BB2}" presName="text_1" presStyleLbl="node1" presStyleIdx="0" presStyleCnt="5" custScaleY="142770">
        <dgm:presLayoutVars>
          <dgm:bulletEnabled val="1"/>
        </dgm:presLayoutVars>
      </dgm:prSet>
      <dgm:spPr/>
    </dgm:pt>
    <dgm:pt modelId="{BE2A71EB-A16E-4BF4-9E1E-60127EF53AC6}" type="pres">
      <dgm:prSet presAssocID="{70D55DA6-53E2-4754-802F-1268EA2A1BB2}" presName="accent_1" presStyleCnt="0"/>
      <dgm:spPr/>
    </dgm:pt>
    <dgm:pt modelId="{842DE990-4B0C-4F8E-B503-C98ED8875E52}" type="pres">
      <dgm:prSet presAssocID="{70D55DA6-53E2-4754-802F-1268EA2A1BB2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  <dgm:pt modelId="{170209CF-CE0A-499B-B0E9-2AA7A9368160}" type="pres">
      <dgm:prSet presAssocID="{EAC0C55B-F37A-4678-BE6E-7203CC07471D}" presName="text_2" presStyleLbl="node1" presStyleIdx="1" presStyleCnt="5" custScaleY="131483">
        <dgm:presLayoutVars>
          <dgm:bulletEnabled val="1"/>
        </dgm:presLayoutVars>
      </dgm:prSet>
      <dgm:spPr/>
    </dgm:pt>
    <dgm:pt modelId="{DE9A7EEB-B664-4D53-B0F6-65703C6AEE72}" type="pres">
      <dgm:prSet presAssocID="{EAC0C55B-F37A-4678-BE6E-7203CC07471D}" presName="accent_2" presStyleCnt="0"/>
      <dgm:spPr/>
    </dgm:pt>
    <dgm:pt modelId="{BDDB1D33-DCE7-4938-8BAF-0E403D255645}" type="pres">
      <dgm:prSet presAssocID="{EAC0C55B-F37A-4678-BE6E-7203CC07471D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  <dgm:pt modelId="{C6BAD738-BF1D-4F27-9E5E-17A55DB14E21}" type="pres">
      <dgm:prSet presAssocID="{61DB7677-B5F3-4543-9C48-58A14FE53CA5}" presName="text_3" presStyleLbl="node1" presStyleIdx="2" presStyleCnt="5" custScaleY="124309">
        <dgm:presLayoutVars>
          <dgm:bulletEnabled val="1"/>
        </dgm:presLayoutVars>
      </dgm:prSet>
      <dgm:spPr/>
    </dgm:pt>
    <dgm:pt modelId="{532D047D-3926-47D4-8688-5DF43E6E5E33}" type="pres">
      <dgm:prSet presAssocID="{61DB7677-B5F3-4543-9C48-58A14FE53CA5}" presName="accent_3" presStyleCnt="0"/>
      <dgm:spPr/>
    </dgm:pt>
    <dgm:pt modelId="{3C91697B-AC5E-4881-B0F0-8930255C671A}" type="pres">
      <dgm:prSet presAssocID="{61DB7677-B5F3-4543-9C48-58A14FE53CA5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  <dgm:pt modelId="{5A87672D-664C-4F39-BA1E-1EA3277F50CF}" type="pres">
      <dgm:prSet presAssocID="{6BDA5D0A-9680-4B8A-8F87-6D64129997FF}" presName="text_4" presStyleLbl="node1" presStyleIdx="3" presStyleCnt="5" custScaleY="131139">
        <dgm:presLayoutVars>
          <dgm:bulletEnabled val="1"/>
        </dgm:presLayoutVars>
      </dgm:prSet>
      <dgm:spPr/>
    </dgm:pt>
    <dgm:pt modelId="{2C7D63C6-1D95-43EC-9868-B2A1C5EB77D8}" type="pres">
      <dgm:prSet presAssocID="{6BDA5D0A-9680-4B8A-8F87-6D64129997FF}" presName="accent_4" presStyleCnt="0"/>
      <dgm:spPr/>
    </dgm:pt>
    <dgm:pt modelId="{4B15D09D-35F5-41CC-9331-36B642281C96}" type="pres">
      <dgm:prSet presAssocID="{6BDA5D0A-9680-4B8A-8F87-6D64129997FF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  <dgm:pt modelId="{22527975-05A7-4478-8FB3-3E3D4C089589}" type="pres">
      <dgm:prSet presAssocID="{4709AF70-058B-4292-B95F-121FF37FA853}" presName="text_5" presStyleLbl="node1" presStyleIdx="4" presStyleCnt="5" custScaleY="130967">
        <dgm:presLayoutVars>
          <dgm:bulletEnabled val="1"/>
        </dgm:presLayoutVars>
      </dgm:prSet>
      <dgm:spPr/>
    </dgm:pt>
    <dgm:pt modelId="{C8898C5C-453D-40B7-857D-8959C3159FA8}" type="pres">
      <dgm:prSet presAssocID="{4709AF70-058B-4292-B95F-121FF37FA853}" presName="accent_5" presStyleCnt="0"/>
      <dgm:spPr/>
    </dgm:pt>
    <dgm:pt modelId="{EA6AD5CD-E61C-4937-B71B-8C8302418A3E}" type="pres">
      <dgm:prSet presAssocID="{4709AF70-058B-4292-B95F-121FF37FA853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</dgm:ptLst>
  <dgm:cxnLst>
    <dgm:cxn modelId="{7FB25D07-0EF8-4445-962D-07854AC092D6}" type="presOf" srcId="{70D55DA6-53E2-4754-802F-1268EA2A1BB2}" destId="{CCE4AE76-0F20-45B4-9DF2-D10CB86C5664}" srcOrd="0" destOrd="0" presId="urn:microsoft.com/office/officeart/2008/layout/VerticalCurvedList"/>
    <dgm:cxn modelId="{9C253716-196E-49D2-BAA7-0A90FCADD40E}" type="presOf" srcId="{F16DBA1E-2470-404C-951E-A6F76B297BAC}" destId="{6CD0D0D7-10A5-420D-9EEA-426D65B9D011}" srcOrd="0" destOrd="0" presId="urn:microsoft.com/office/officeart/2008/layout/VerticalCurvedList"/>
    <dgm:cxn modelId="{21A0305F-77E9-4357-80FD-CDADC757E239}" srcId="{F16DBA1E-2470-404C-951E-A6F76B297BAC}" destId="{61DB7677-B5F3-4543-9C48-58A14FE53CA5}" srcOrd="2" destOrd="0" parTransId="{6E1664EF-CC67-4B72-9142-2347B402B63C}" sibTransId="{066D6E86-3D35-4407-98EF-80366B7BA08F}"/>
    <dgm:cxn modelId="{50A3974B-5A77-4484-AFBD-965C84088BDD}" type="presOf" srcId="{4709AF70-058B-4292-B95F-121FF37FA853}" destId="{22527975-05A7-4478-8FB3-3E3D4C089589}" srcOrd="0" destOrd="0" presId="urn:microsoft.com/office/officeart/2008/layout/VerticalCurvedList"/>
    <dgm:cxn modelId="{FBDE4D74-89BA-4765-9DD3-CDC66D613E4E}" srcId="{F16DBA1E-2470-404C-951E-A6F76B297BAC}" destId="{4709AF70-058B-4292-B95F-121FF37FA853}" srcOrd="4" destOrd="0" parTransId="{F7D31D51-5F6D-4555-BF81-AB361F4C9280}" sibTransId="{38D51FEA-D624-480F-BF86-075CE0517E42}"/>
    <dgm:cxn modelId="{F89FE375-8EE1-4A19-9EB5-131B625F2175}" srcId="{F16DBA1E-2470-404C-951E-A6F76B297BAC}" destId="{6BDA5D0A-9680-4B8A-8F87-6D64129997FF}" srcOrd="3" destOrd="0" parTransId="{BE6D2279-0F9B-4905-B7C9-5C6B40468211}" sibTransId="{8BCA1B67-22FD-4D48-AB04-C274889B45E3}"/>
    <dgm:cxn modelId="{64B14576-7584-4DE1-B140-BB44D3DAA2D8}" type="presOf" srcId="{9075CD07-6FAE-4361-9B9C-380E7CF081E2}" destId="{542A860B-9197-4BB1-9E77-964E47DB69DB}" srcOrd="0" destOrd="0" presId="urn:microsoft.com/office/officeart/2008/layout/VerticalCurvedList"/>
    <dgm:cxn modelId="{F09B015A-7B03-48E4-B2E5-0BDB1AD59AE6}" type="presOf" srcId="{6BDA5D0A-9680-4B8A-8F87-6D64129997FF}" destId="{5A87672D-664C-4F39-BA1E-1EA3277F50CF}" srcOrd="0" destOrd="0" presId="urn:microsoft.com/office/officeart/2008/layout/VerticalCurvedList"/>
    <dgm:cxn modelId="{F197F6C6-0C96-4328-A8D9-9CB0152F6566}" type="presOf" srcId="{61DB7677-B5F3-4543-9C48-58A14FE53CA5}" destId="{C6BAD738-BF1D-4F27-9E5E-17A55DB14E21}" srcOrd="0" destOrd="0" presId="urn:microsoft.com/office/officeart/2008/layout/VerticalCurvedList"/>
    <dgm:cxn modelId="{C45D23C8-DEEB-4668-91D6-0F86891654CF}" type="presOf" srcId="{EAC0C55B-F37A-4678-BE6E-7203CC07471D}" destId="{170209CF-CE0A-499B-B0E9-2AA7A9368160}" srcOrd="0" destOrd="0" presId="urn:microsoft.com/office/officeart/2008/layout/VerticalCurvedList"/>
    <dgm:cxn modelId="{3710A0EA-F582-4070-B01B-BE54AE2AFD21}" srcId="{F16DBA1E-2470-404C-951E-A6F76B297BAC}" destId="{EAC0C55B-F37A-4678-BE6E-7203CC07471D}" srcOrd="1" destOrd="0" parTransId="{B3808FDC-668C-4DF2-B2A6-6092E912CD70}" sibTransId="{E818E149-25CF-4747-89DC-905FF291B503}"/>
    <dgm:cxn modelId="{64CC94FE-939C-4292-B5E5-A6BC6D67EBC1}" srcId="{F16DBA1E-2470-404C-951E-A6F76B297BAC}" destId="{70D55DA6-53E2-4754-802F-1268EA2A1BB2}" srcOrd="0" destOrd="0" parTransId="{D4AB0FC5-D412-4FC0-8BCB-6C0AB324CEC5}" sibTransId="{9075CD07-6FAE-4361-9B9C-380E7CF081E2}"/>
    <dgm:cxn modelId="{ED177413-D5AE-4C5F-A22F-C0004EBE4ED4}" type="presParOf" srcId="{6CD0D0D7-10A5-420D-9EEA-426D65B9D011}" destId="{49B54904-21AD-447C-B62F-734032664DFE}" srcOrd="0" destOrd="0" presId="urn:microsoft.com/office/officeart/2008/layout/VerticalCurvedList"/>
    <dgm:cxn modelId="{A26947A8-7AA4-4721-92D7-664B71D38270}" type="presParOf" srcId="{49B54904-21AD-447C-B62F-734032664DFE}" destId="{902031E6-F143-407D-B73A-CC9C26AB78F4}" srcOrd="0" destOrd="0" presId="urn:microsoft.com/office/officeart/2008/layout/VerticalCurvedList"/>
    <dgm:cxn modelId="{FF7DE93E-1A8A-41EF-AB10-6C3665160B27}" type="presParOf" srcId="{902031E6-F143-407D-B73A-CC9C26AB78F4}" destId="{EE5E087D-48A2-4A88-A130-71EA340C0E66}" srcOrd="0" destOrd="0" presId="urn:microsoft.com/office/officeart/2008/layout/VerticalCurvedList"/>
    <dgm:cxn modelId="{150CDC79-BB12-4DDB-8D9E-8E231F3F884E}" type="presParOf" srcId="{902031E6-F143-407D-B73A-CC9C26AB78F4}" destId="{542A860B-9197-4BB1-9E77-964E47DB69DB}" srcOrd="1" destOrd="0" presId="urn:microsoft.com/office/officeart/2008/layout/VerticalCurvedList"/>
    <dgm:cxn modelId="{0DFD5574-D291-4069-BBF2-09C1508F638B}" type="presParOf" srcId="{902031E6-F143-407D-B73A-CC9C26AB78F4}" destId="{6C2C9917-78F2-45E1-8C82-0A14E58DB617}" srcOrd="2" destOrd="0" presId="urn:microsoft.com/office/officeart/2008/layout/VerticalCurvedList"/>
    <dgm:cxn modelId="{F7EE4670-A0A0-4ABA-9EA9-E4F91F81F065}" type="presParOf" srcId="{902031E6-F143-407D-B73A-CC9C26AB78F4}" destId="{B69A276B-E69F-40DD-A0B7-60FD1193EF92}" srcOrd="3" destOrd="0" presId="urn:microsoft.com/office/officeart/2008/layout/VerticalCurvedList"/>
    <dgm:cxn modelId="{79E98D76-87D8-42A0-801E-6C9139E73CFD}" type="presParOf" srcId="{49B54904-21AD-447C-B62F-734032664DFE}" destId="{CCE4AE76-0F20-45B4-9DF2-D10CB86C5664}" srcOrd="1" destOrd="0" presId="urn:microsoft.com/office/officeart/2008/layout/VerticalCurvedList"/>
    <dgm:cxn modelId="{467D12C7-698D-49D2-BC95-81A6E358B818}" type="presParOf" srcId="{49B54904-21AD-447C-B62F-734032664DFE}" destId="{BE2A71EB-A16E-4BF4-9E1E-60127EF53AC6}" srcOrd="2" destOrd="0" presId="urn:microsoft.com/office/officeart/2008/layout/VerticalCurvedList"/>
    <dgm:cxn modelId="{BB6FD8DB-37F5-4D09-BB7E-0B0AE3ED6DB2}" type="presParOf" srcId="{BE2A71EB-A16E-4BF4-9E1E-60127EF53AC6}" destId="{842DE990-4B0C-4F8E-B503-C98ED8875E52}" srcOrd="0" destOrd="0" presId="urn:microsoft.com/office/officeart/2008/layout/VerticalCurvedList"/>
    <dgm:cxn modelId="{AA05C815-488E-4CD8-8338-1693EB3AA424}" type="presParOf" srcId="{49B54904-21AD-447C-B62F-734032664DFE}" destId="{170209CF-CE0A-499B-B0E9-2AA7A9368160}" srcOrd="3" destOrd="0" presId="urn:microsoft.com/office/officeart/2008/layout/VerticalCurvedList"/>
    <dgm:cxn modelId="{FDEE60E1-179B-43D8-9FF0-1926217213B4}" type="presParOf" srcId="{49B54904-21AD-447C-B62F-734032664DFE}" destId="{DE9A7EEB-B664-4D53-B0F6-65703C6AEE72}" srcOrd="4" destOrd="0" presId="urn:microsoft.com/office/officeart/2008/layout/VerticalCurvedList"/>
    <dgm:cxn modelId="{161DB34D-EF51-4924-8A32-EED202F96D20}" type="presParOf" srcId="{DE9A7EEB-B664-4D53-B0F6-65703C6AEE72}" destId="{BDDB1D33-DCE7-4938-8BAF-0E403D255645}" srcOrd="0" destOrd="0" presId="urn:microsoft.com/office/officeart/2008/layout/VerticalCurvedList"/>
    <dgm:cxn modelId="{55A995EF-7F76-42A7-AAF5-1DBDA4FB9715}" type="presParOf" srcId="{49B54904-21AD-447C-B62F-734032664DFE}" destId="{C6BAD738-BF1D-4F27-9E5E-17A55DB14E21}" srcOrd="5" destOrd="0" presId="urn:microsoft.com/office/officeart/2008/layout/VerticalCurvedList"/>
    <dgm:cxn modelId="{FE796EFB-F93E-4CBA-AB1C-54D2BD5ED3CE}" type="presParOf" srcId="{49B54904-21AD-447C-B62F-734032664DFE}" destId="{532D047D-3926-47D4-8688-5DF43E6E5E33}" srcOrd="6" destOrd="0" presId="urn:microsoft.com/office/officeart/2008/layout/VerticalCurvedList"/>
    <dgm:cxn modelId="{91C0FB2B-75BF-46D0-988C-1A67B8B2A01D}" type="presParOf" srcId="{532D047D-3926-47D4-8688-5DF43E6E5E33}" destId="{3C91697B-AC5E-4881-B0F0-8930255C671A}" srcOrd="0" destOrd="0" presId="urn:microsoft.com/office/officeart/2008/layout/VerticalCurvedList"/>
    <dgm:cxn modelId="{09FA7AD0-F4FA-44DB-849E-8422AB71200C}" type="presParOf" srcId="{49B54904-21AD-447C-B62F-734032664DFE}" destId="{5A87672D-664C-4F39-BA1E-1EA3277F50CF}" srcOrd="7" destOrd="0" presId="urn:microsoft.com/office/officeart/2008/layout/VerticalCurvedList"/>
    <dgm:cxn modelId="{14229430-2A51-475C-BE35-3683A2B578F9}" type="presParOf" srcId="{49B54904-21AD-447C-B62F-734032664DFE}" destId="{2C7D63C6-1D95-43EC-9868-B2A1C5EB77D8}" srcOrd="8" destOrd="0" presId="urn:microsoft.com/office/officeart/2008/layout/VerticalCurvedList"/>
    <dgm:cxn modelId="{091CBE10-0A34-4174-B4BD-5D26732E716A}" type="presParOf" srcId="{2C7D63C6-1D95-43EC-9868-B2A1C5EB77D8}" destId="{4B15D09D-35F5-41CC-9331-36B642281C96}" srcOrd="0" destOrd="0" presId="urn:microsoft.com/office/officeart/2008/layout/VerticalCurvedList"/>
    <dgm:cxn modelId="{830EAFCB-0FB4-4C5D-9949-6B8AAE9CD74B}" type="presParOf" srcId="{49B54904-21AD-447C-B62F-734032664DFE}" destId="{22527975-05A7-4478-8FB3-3E3D4C089589}" srcOrd="9" destOrd="0" presId="urn:microsoft.com/office/officeart/2008/layout/VerticalCurvedList"/>
    <dgm:cxn modelId="{D29D77FF-23B8-4CD6-B53F-AA5C02764C54}" type="presParOf" srcId="{49B54904-21AD-447C-B62F-734032664DFE}" destId="{C8898C5C-453D-40B7-857D-8959C3159FA8}" srcOrd="10" destOrd="0" presId="urn:microsoft.com/office/officeart/2008/layout/VerticalCurvedList"/>
    <dgm:cxn modelId="{A3D167A6-22E1-4B2F-9322-BC7927511682}" type="presParOf" srcId="{C8898C5C-453D-40B7-857D-8959C3159FA8}" destId="{EA6AD5CD-E61C-4937-B71B-8C8302418A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6DBA1E-2470-404C-951E-A6F76B297BA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D55DA6-53E2-4754-802F-1268EA2A1BB2}">
      <dgm:prSet phldrT="[Текст]"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 sz="1200" dirty="0">
            <a:solidFill>
              <a:sysClr val="windowText" lastClr="000000"/>
            </a:solidFill>
          </a:endParaRPr>
        </a:p>
      </dgm:t>
    </dgm:pt>
    <dgm:pt modelId="{D4AB0FC5-D412-4FC0-8BCB-6C0AB324CEC5}" type="parTrans" cxnId="{64CC94FE-939C-4292-B5E5-A6BC6D67EBC1}">
      <dgm:prSet/>
      <dgm:spPr/>
      <dgm:t>
        <a:bodyPr/>
        <a:lstStyle/>
        <a:p>
          <a:endParaRPr lang="ru-RU"/>
        </a:p>
      </dgm:t>
    </dgm:pt>
    <dgm:pt modelId="{9075CD07-6FAE-4361-9B9C-380E7CF081E2}" type="sibTrans" cxnId="{64CC94FE-939C-4292-B5E5-A6BC6D67EBC1}">
      <dgm:prSet/>
      <dgm:spPr>
        <a:ln>
          <a:solidFill>
            <a:srgbClr val="F9951E"/>
          </a:solidFill>
        </a:ln>
      </dgm:spPr>
      <dgm:t>
        <a:bodyPr/>
        <a:lstStyle/>
        <a:p>
          <a:endParaRPr lang="ru-RU"/>
        </a:p>
      </dgm:t>
    </dgm:pt>
    <dgm:pt modelId="{EAC0C55B-F37A-4678-BE6E-7203CC07471D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Поддержка изменения законодательства в части формирования ПФХД, БС, расчетов и обоснований к ним, а также изменений в формате выгрузки данных  (требований к форматам файлов, ТФФ) в части поддерживаемых объектов и протоколов на федеральный сайт ГМУ (bus.gov), другие АИС, предоставляющие доступ</a:t>
          </a:r>
        </a:p>
      </dgm:t>
    </dgm:pt>
    <dgm:pt modelId="{B3808FDC-668C-4DF2-B2A6-6092E912CD70}" type="parTrans" cxnId="{3710A0EA-F582-4070-B01B-BE54AE2AFD21}">
      <dgm:prSet/>
      <dgm:spPr/>
      <dgm:t>
        <a:bodyPr/>
        <a:lstStyle/>
        <a:p>
          <a:endParaRPr lang="ru-RU"/>
        </a:p>
      </dgm:t>
    </dgm:pt>
    <dgm:pt modelId="{E818E149-25CF-4747-89DC-905FF291B503}" type="sibTrans" cxnId="{3710A0EA-F582-4070-B01B-BE54AE2AFD21}">
      <dgm:prSet/>
      <dgm:spPr/>
      <dgm:t>
        <a:bodyPr/>
        <a:lstStyle/>
        <a:p>
          <a:endParaRPr lang="ru-RU"/>
        </a:p>
      </dgm:t>
    </dgm:pt>
    <dgm:pt modelId="{61DB7677-B5F3-4543-9C48-58A14FE53CA5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Лицензирование программного продукта с использованием расширенных возможностей системы СЛК (1С), включая лицензирование по кол-ву пользователей и лицензирование по периоду технической поддержки </a:t>
          </a:r>
        </a:p>
      </dgm:t>
    </dgm:pt>
    <dgm:pt modelId="{6E1664EF-CC67-4B72-9142-2347B402B63C}" type="parTrans" cxnId="{21A0305F-77E9-4357-80FD-CDADC757E239}">
      <dgm:prSet/>
      <dgm:spPr/>
      <dgm:t>
        <a:bodyPr/>
        <a:lstStyle/>
        <a:p>
          <a:endParaRPr lang="ru-RU"/>
        </a:p>
      </dgm:t>
    </dgm:pt>
    <dgm:pt modelId="{066D6E86-3D35-4407-98EF-80366B7BA08F}" type="sibTrans" cxnId="{21A0305F-77E9-4357-80FD-CDADC757E239}">
      <dgm:prSet/>
      <dgm:spPr/>
      <dgm:t>
        <a:bodyPr/>
        <a:lstStyle/>
        <a:p>
          <a:endParaRPr lang="ru-RU"/>
        </a:p>
      </dgm:t>
    </dgm:pt>
    <dgm:pt modelId="{6BDA5D0A-9680-4B8A-8F87-6D64129997FF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Отраслевой макет «Образование», комплект материалов по методике «Быстрый старт». Поддержка партнеров при внедрении. Партнерская программа, которая предусматривает передачу партнером интереса, передачу партнером проекта, совместную реализацию проекта.</a:t>
          </a:r>
        </a:p>
      </dgm:t>
    </dgm:pt>
    <dgm:pt modelId="{BE6D2279-0F9B-4905-B7C9-5C6B40468211}" type="parTrans" cxnId="{F89FE375-8EE1-4A19-9EB5-131B625F2175}">
      <dgm:prSet/>
      <dgm:spPr/>
      <dgm:t>
        <a:bodyPr/>
        <a:lstStyle/>
        <a:p>
          <a:endParaRPr lang="ru-RU"/>
        </a:p>
      </dgm:t>
    </dgm:pt>
    <dgm:pt modelId="{8BCA1B67-22FD-4D48-AB04-C274889B45E3}" type="sibTrans" cxnId="{F89FE375-8EE1-4A19-9EB5-131B625F2175}">
      <dgm:prSet/>
      <dgm:spPr/>
      <dgm:t>
        <a:bodyPr/>
        <a:lstStyle/>
        <a:p>
          <a:endParaRPr lang="ru-RU"/>
        </a:p>
      </dgm:t>
    </dgm:pt>
    <dgm:pt modelId="{4709AF70-058B-4292-B95F-121FF37FA853}">
      <dgm:prSet custT="1"/>
      <dgm:spPr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0" i="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Поддержка технологии 1С:Фреш, как современного инструментария для создания онлайн-сервисов, обеспечивающих работу пользователей приложений на платформа «1С» через Интернет (в «облаке»). Возможность реализации концепции SaaS (software as a service – программное обеспечение, как сервис /услуга)</a:t>
          </a:r>
        </a:p>
      </dgm:t>
    </dgm:pt>
    <dgm:pt modelId="{F7D31D51-5F6D-4555-BF81-AB361F4C9280}" type="parTrans" cxnId="{FBDE4D74-89BA-4765-9DD3-CDC66D613E4E}">
      <dgm:prSet/>
      <dgm:spPr/>
      <dgm:t>
        <a:bodyPr/>
        <a:lstStyle/>
        <a:p>
          <a:endParaRPr lang="ru-RU"/>
        </a:p>
      </dgm:t>
    </dgm:pt>
    <dgm:pt modelId="{38D51FEA-D624-480F-BF86-075CE0517E42}" type="sibTrans" cxnId="{FBDE4D74-89BA-4765-9DD3-CDC66D613E4E}">
      <dgm:prSet/>
      <dgm:spPr/>
      <dgm:t>
        <a:bodyPr/>
        <a:lstStyle/>
        <a:p>
          <a:endParaRPr lang="ru-RU"/>
        </a:p>
      </dgm:t>
    </dgm:pt>
    <dgm:pt modelId="{6CD0D0D7-10A5-420D-9EEA-426D65B9D011}" type="pres">
      <dgm:prSet presAssocID="{F16DBA1E-2470-404C-951E-A6F76B297BAC}" presName="Name0" presStyleCnt="0">
        <dgm:presLayoutVars>
          <dgm:chMax val="7"/>
          <dgm:chPref val="7"/>
          <dgm:dir/>
        </dgm:presLayoutVars>
      </dgm:prSet>
      <dgm:spPr/>
    </dgm:pt>
    <dgm:pt modelId="{49B54904-21AD-447C-B62F-734032664DFE}" type="pres">
      <dgm:prSet presAssocID="{F16DBA1E-2470-404C-951E-A6F76B297BAC}" presName="Name1" presStyleCnt="0"/>
      <dgm:spPr/>
    </dgm:pt>
    <dgm:pt modelId="{902031E6-F143-407D-B73A-CC9C26AB78F4}" type="pres">
      <dgm:prSet presAssocID="{F16DBA1E-2470-404C-951E-A6F76B297BAC}" presName="cycle" presStyleCnt="0"/>
      <dgm:spPr/>
    </dgm:pt>
    <dgm:pt modelId="{EE5E087D-48A2-4A88-A130-71EA340C0E66}" type="pres">
      <dgm:prSet presAssocID="{F16DBA1E-2470-404C-951E-A6F76B297BAC}" presName="srcNode" presStyleLbl="node1" presStyleIdx="0" presStyleCnt="5"/>
      <dgm:spPr/>
    </dgm:pt>
    <dgm:pt modelId="{542A860B-9197-4BB1-9E77-964E47DB69DB}" type="pres">
      <dgm:prSet presAssocID="{F16DBA1E-2470-404C-951E-A6F76B297BAC}" presName="conn" presStyleLbl="parChTrans1D2" presStyleIdx="0" presStyleCnt="1"/>
      <dgm:spPr/>
    </dgm:pt>
    <dgm:pt modelId="{6C2C9917-78F2-45E1-8C82-0A14E58DB617}" type="pres">
      <dgm:prSet presAssocID="{F16DBA1E-2470-404C-951E-A6F76B297BAC}" presName="extraNode" presStyleLbl="node1" presStyleIdx="0" presStyleCnt="5"/>
      <dgm:spPr/>
    </dgm:pt>
    <dgm:pt modelId="{B69A276B-E69F-40DD-A0B7-60FD1193EF92}" type="pres">
      <dgm:prSet presAssocID="{F16DBA1E-2470-404C-951E-A6F76B297BAC}" presName="dstNode" presStyleLbl="node1" presStyleIdx="0" presStyleCnt="5"/>
      <dgm:spPr/>
    </dgm:pt>
    <dgm:pt modelId="{CCE4AE76-0F20-45B4-9DF2-D10CB86C5664}" type="pres">
      <dgm:prSet presAssocID="{70D55DA6-53E2-4754-802F-1268EA2A1BB2}" presName="text_1" presStyleLbl="node1" presStyleIdx="0" presStyleCnt="5" custScaleY="131642" custLinFactNeighborX="372" custLinFactNeighborY="6413">
        <dgm:presLayoutVars>
          <dgm:bulletEnabled val="1"/>
        </dgm:presLayoutVars>
      </dgm:prSet>
      <dgm:spPr/>
    </dgm:pt>
    <dgm:pt modelId="{BE2A71EB-A16E-4BF4-9E1E-60127EF53AC6}" type="pres">
      <dgm:prSet presAssocID="{70D55DA6-53E2-4754-802F-1268EA2A1BB2}" presName="accent_1" presStyleCnt="0"/>
      <dgm:spPr/>
    </dgm:pt>
    <dgm:pt modelId="{842DE990-4B0C-4F8E-B503-C98ED8875E52}" type="pres">
      <dgm:prSet presAssocID="{70D55DA6-53E2-4754-802F-1268EA2A1BB2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  <dgm:pt modelId="{170209CF-CE0A-499B-B0E9-2AA7A9368160}" type="pres">
      <dgm:prSet presAssocID="{EAC0C55B-F37A-4678-BE6E-7203CC07471D}" presName="text_2" presStyleLbl="node1" presStyleIdx="1" presStyleCnt="5" custScaleY="114749">
        <dgm:presLayoutVars>
          <dgm:bulletEnabled val="1"/>
        </dgm:presLayoutVars>
      </dgm:prSet>
      <dgm:spPr/>
    </dgm:pt>
    <dgm:pt modelId="{DE9A7EEB-B664-4D53-B0F6-65703C6AEE72}" type="pres">
      <dgm:prSet presAssocID="{EAC0C55B-F37A-4678-BE6E-7203CC07471D}" presName="accent_2" presStyleCnt="0"/>
      <dgm:spPr/>
    </dgm:pt>
    <dgm:pt modelId="{BDDB1D33-DCE7-4938-8BAF-0E403D255645}" type="pres">
      <dgm:prSet presAssocID="{EAC0C55B-F37A-4678-BE6E-7203CC07471D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  <dgm:pt modelId="{C6BAD738-BF1D-4F27-9E5E-17A55DB14E21}" type="pres">
      <dgm:prSet presAssocID="{61DB7677-B5F3-4543-9C48-58A14FE53CA5}" presName="text_3" presStyleLbl="node1" presStyleIdx="2" presStyleCnt="5" custScaleY="113196">
        <dgm:presLayoutVars>
          <dgm:bulletEnabled val="1"/>
        </dgm:presLayoutVars>
      </dgm:prSet>
      <dgm:spPr/>
    </dgm:pt>
    <dgm:pt modelId="{532D047D-3926-47D4-8688-5DF43E6E5E33}" type="pres">
      <dgm:prSet presAssocID="{61DB7677-B5F3-4543-9C48-58A14FE53CA5}" presName="accent_3" presStyleCnt="0"/>
      <dgm:spPr/>
    </dgm:pt>
    <dgm:pt modelId="{3C91697B-AC5E-4881-B0F0-8930255C671A}" type="pres">
      <dgm:prSet presAssocID="{61DB7677-B5F3-4543-9C48-58A14FE53CA5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  <dgm:pt modelId="{5A87672D-664C-4F39-BA1E-1EA3277F50CF}" type="pres">
      <dgm:prSet presAssocID="{6BDA5D0A-9680-4B8A-8F87-6D64129997FF}" presName="text_4" presStyleLbl="node1" presStyleIdx="3" presStyleCnt="5" custScaleY="131139">
        <dgm:presLayoutVars>
          <dgm:bulletEnabled val="1"/>
        </dgm:presLayoutVars>
      </dgm:prSet>
      <dgm:spPr/>
    </dgm:pt>
    <dgm:pt modelId="{2C7D63C6-1D95-43EC-9868-B2A1C5EB77D8}" type="pres">
      <dgm:prSet presAssocID="{6BDA5D0A-9680-4B8A-8F87-6D64129997FF}" presName="accent_4" presStyleCnt="0"/>
      <dgm:spPr/>
    </dgm:pt>
    <dgm:pt modelId="{4B15D09D-35F5-41CC-9331-36B642281C96}" type="pres">
      <dgm:prSet presAssocID="{6BDA5D0A-9680-4B8A-8F87-6D64129997FF}" presName="accentRepeatNode" presStyleLbl="solidFgAcc1" presStyleIdx="3" presStyleCnt="5" custLinFactNeighborX="4509" custLinFactNeighborY="199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  <dgm:pt modelId="{22527975-05A7-4478-8FB3-3E3D4C089589}" type="pres">
      <dgm:prSet presAssocID="{4709AF70-058B-4292-B95F-121FF37FA853}" presName="text_5" presStyleLbl="node1" presStyleIdx="4" presStyleCnt="5" custScaleY="129241">
        <dgm:presLayoutVars>
          <dgm:bulletEnabled val="1"/>
        </dgm:presLayoutVars>
      </dgm:prSet>
      <dgm:spPr/>
    </dgm:pt>
    <dgm:pt modelId="{C8898C5C-453D-40B7-857D-8959C3159FA8}" type="pres">
      <dgm:prSet presAssocID="{4709AF70-058B-4292-B95F-121FF37FA853}" presName="accent_5" presStyleCnt="0"/>
      <dgm:spPr/>
    </dgm:pt>
    <dgm:pt modelId="{EA6AD5CD-E61C-4937-B71B-8C8302418A3E}" type="pres">
      <dgm:prSet presAssocID="{4709AF70-058B-4292-B95F-121FF37FA853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</dgm:pt>
  </dgm:ptLst>
  <dgm:cxnLst>
    <dgm:cxn modelId="{C5D2CC1E-C176-4962-88E3-D8DA4DF2B254}" type="presOf" srcId="{F16DBA1E-2470-404C-951E-A6F76B297BAC}" destId="{6CD0D0D7-10A5-420D-9EEA-426D65B9D011}" srcOrd="0" destOrd="0" presId="urn:microsoft.com/office/officeart/2008/layout/VerticalCurvedList"/>
    <dgm:cxn modelId="{71C9C62C-A22F-4B68-82A4-0D45BBF7DA94}" type="presOf" srcId="{EAC0C55B-F37A-4678-BE6E-7203CC07471D}" destId="{170209CF-CE0A-499B-B0E9-2AA7A9368160}" srcOrd="0" destOrd="0" presId="urn:microsoft.com/office/officeart/2008/layout/VerticalCurvedList"/>
    <dgm:cxn modelId="{EE0DDB3D-7688-4958-9F3B-22874B356C6C}" type="presOf" srcId="{70D55DA6-53E2-4754-802F-1268EA2A1BB2}" destId="{CCE4AE76-0F20-45B4-9DF2-D10CB86C5664}" srcOrd="0" destOrd="0" presId="urn:microsoft.com/office/officeart/2008/layout/VerticalCurvedList"/>
    <dgm:cxn modelId="{21A0305F-77E9-4357-80FD-CDADC757E239}" srcId="{F16DBA1E-2470-404C-951E-A6F76B297BAC}" destId="{61DB7677-B5F3-4543-9C48-58A14FE53CA5}" srcOrd="2" destOrd="0" parTransId="{6E1664EF-CC67-4B72-9142-2347B402B63C}" sibTransId="{066D6E86-3D35-4407-98EF-80366B7BA08F}"/>
    <dgm:cxn modelId="{FBDE4D74-89BA-4765-9DD3-CDC66D613E4E}" srcId="{F16DBA1E-2470-404C-951E-A6F76B297BAC}" destId="{4709AF70-058B-4292-B95F-121FF37FA853}" srcOrd="4" destOrd="0" parTransId="{F7D31D51-5F6D-4555-BF81-AB361F4C9280}" sibTransId="{38D51FEA-D624-480F-BF86-075CE0517E42}"/>
    <dgm:cxn modelId="{F89FE375-8EE1-4A19-9EB5-131B625F2175}" srcId="{F16DBA1E-2470-404C-951E-A6F76B297BAC}" destId="{6BDA5D0A-9680-4B8A-8F87-6D64129997FF}" srcOrd="3" destOrd="0" parTransId="{BE6D2279-0F9B-4905-B7C9-5C6B40468211}" sibTransId="{8BCA1B67-22FD-4D48-AB04-C274889B45E3}"/>
    <dgm:cxn modelId="{61B01E76-E251-4473-8180-BCDBC27D5BBB}" type="presOf" srcId="{61DB7677-B5F3-4543-9C48-58A14FE53CA5}" destId="{C6BAD738-BF1D-4F27-9E5E-17A55DB14E21}" srcOrd="0" destOrd="0" presId="urn:microsoft.com/office/officeart/2008/layout/VerticalCurvedList"/>
    <dgm:cxn modelId="{8E824FB2-9144-46ED-89F4-0596D2E2DDE7}" type="presOf" srcId="{9075CD07-6FAE-4361-9B9C-380E7CF081E2}" destId="{542A860B-9197-4BB1-9E77-964E47DB69DB}" srcOrd="0" destOrd="0" presId="urn:microsoft.com/office/officeart/2008/layout/VerticalCurvedList"/>
    <dgm:cxn modelId="{5E5415E9-B417-457C-9D1A-4D0DB2D1C8EF}" type="presOf" srcId="{4709AF70-058B-4292-B95F-121FF37FA853}" destId="{22527975-05A7-4478-8FB3-3E3D4C089589}" srcOrd="0" destOrd="0" presId="urn:microsoft.com/office/officeart/2008/layout/VerticalCurvedList"/>
    <dgm:cxn modelId="{3710A0EA-F582-4070-B01B-BE54AE2AFD21}" srcId="{F16DBA1E-2470-404C-951E-A6F76B297BAC}" destId="{EAC0C55B-F37A-4678-BE6E-7203CC07471D}" srcOrd="1" destOrd="0" parTransId="{B3808FDC-668C-4DF2-B2A6-6092E912CD70}" sibTransId="{E818E149-25CF-4747-89DC-905FF291B503}"/>
    <dgm:cxn modelId="{94672FEF-AFAE-41C1-B8FE-B858133A3031}" type="presOf" srcId="{6BDA5D0A-9680-4B8A-8F87-6D64129997FF}" destId="{5A87672D-664C-4F39-BA1E-1EA3277F50CF}" srcOrd="0" destOrd="0" presId="urn:microsoft.com/office/officeart/2008/layout/VerticalCurvedList"/>
    <dgm:cxn modelId="{64CC94FE-939C-4292-B5E5-A6BC6D67EBC1}" srcId="{F16DBA1E-2470-404C-951E-A6F76B297BAC}" destId="{70D55DA6-53E2-4754-802F-1268EA2A1BB2}" srcOrd="0" destOrd="0" parTransId="{D4AB0FC5-D412-4FC0-8BCB-6C0AB324CEC5}" sibTransId="{9075CD07-6FAE-4361-9B9C-380E7CF081E2}"/>
    <dgm:cxn modelId="{BEF902D6-F075-48D9-BA75-28AFD22BFE27}" type="presParOf" srcId="{6CD0D0D7-10A5-420D-9EEA-426D65B9D011}" destId="{49B54904-21AD-447C-B62F-734032664DFE}" srcOrd="0" destOrd="0" presId="urn:microsoft.com/office/officeart/2008/layout/VerticalCurvedList"/>
    <dgm:cxn modelId="{FA98CB70-289F-4CF3-B277-F3546AA4B5F3}" type="presParOf" srcId="{49B54904-21AD-447C-B62F-734032664DFE}" destId="{902031E6-F143-407D-B73A-CC9C26AB78F4}" srcOrd="0" destOrd="0" presId="urn:microsoft.com/office/officeart/2008/layout/VerticalCurvedList"/>
    <dgm:cxn modelId="{EF0DB774-F919-459F-ACEC-658C88CB4B68}" type="presParOf" srcId="{902031E6-F143-407D-B73A-CC9C26AB78F4}" destId="{EE5E087D-48A2-4A88-A130-71EA340C0E66}" srcOrd="0" destOrd="0" presId="urn:microsoft.com/office/officeart/2008/layout/VerticalCurvedList"/>
    <dgm:cxn modelId="{A23D9558-7BF4-45F1-84FF-6B0956F87DE6}" type="presParOf" srcId="{902031E6-F143-407D-B73A-CC9C26AB78F4}" destId="{542A860B-9197-4BB1-9E77-964E47DB69DB}" srcOrd="1" destOrd="0" presId="urn:microsoft.com/office/officeart/2008/layout/VerticalCurvedList"/>
    <dgm:cxn modelId="{A5CF2ECC-CCA6-4AAD-A478-0110B3F4481F}" type="presParOf" srcId="{902031E6-F143-407D-B73A-CC9C26AB78F4}" destId="{6C2C9917-78F2-45E1-8C82-0A14E58DB617}" srcOrd="2" destOrd="0" presId="urn:microsoft.com/office/officeart/2008/layout/VerticalCurvedList"/>
    <dgm:cxn modelId="{7411222A-0130-4E87-B756-F82D17D0A12A}" type="presParOf" srcId="{902031E6-F143-407D-B73A-CC9C26AB78F4}" destId="{B69A276B-E69F-40DD-A0B7-60FD1193EF92}" srcOrd="3" destOrd="0" presId="urn:microsoft.com/office/officeart/2008/layout/VerticalCurvedList"/>
    <dgm:cxn modelId="{2B91FCC2-228D-45C2-A11C-4A559099077A}" type="presParOf" srcId="{49B54904-21AD-447C-B62F-734032664DFE}" destId="{CCE4AE76-0F20-45B4-9DF2-D10CB86C5664}" srcOrd="1" destOrd="0" presId="urn:microsoft.com/office/officeart/2008/layout/VerticalCurvedList"/>
    <dgm:cxn modelId="{852D435C-2006-425A-8916-1B14B243DBD2}" type="presParOf" srcId="{49B54904-21AD-447C-B62F-734032664DFE}" destId="{BE2A71EB-A16E-4BF4-9E1E-60127EF53AC6}" srcOrd="2" destOrd="0" presId="urn:microsoft.com/office/officeart/2008/layout/VerticalCurvedList"/>
    <dgm:cxn modelId="{41310AF0-98E0-47D2-9A15-2A49294B9188}" type="presParOf" srcId="{BE2A71EB-A16E-4BF4-9E1E-60127EF53AC6}" destId="{842DE990-4B0C-4F8E-B503-C98ED8875E52}" srcOrd="0" destOrd="0" presId="urn:microsoft.com/office/officeart/2008/layout/VerticalCurvedList"/>
    <dgm:cxn modelId="{C0590CD1-5E25-4D71-96F2-8EF785AC6AC8}" type="presParOf" srcId="{49B54904-21AD-447C-B62F-734032664DFE}" destId="{170209CF-CE0A-499B-B0E9-2AA7A9368160}" srcOrd="3" destOrd="0" presId="urn:microsoft.com/office/officeart/2008/layout/VerticalCurvedList"/>
    <dgm:cxn modelId="{14FE0306-87F4-4E71-8C4C-0741ACFB30C1}" type="presParOf" srcId="{49B54904-21AD-447C-B62F-734032664DFE}" destId="{DE9A7EEB-B664-4D53-B0F6-65703C6AEE72}" srcOrd="4" destOrd="0" presId="urn:microsoft.com/office/officeart/2008/layout/VerticalCurvedList"/>
    <dgm:cxn modelId="{20596A0A-8A34-4397-B554-BE062E94938B}" type="presParOf" srcId="{DE9A7EEB-B664-4D53-B0F6-65703C6AEE72}" destId="{BDDB1D33-DCE7-4938-8BAF-0E403D255645}" srcOrd="0" destOrd="0" presId="urn:microsoft.com/office/officeart/2008/layout/VerticalCurvedList"/>
    <dgm:cxn modelId="{DD929C34-5F00-4D0B-A1DF-62D3D38B47A0}" type="presParOf" srcId="{49B54904-21AD-447C-B62F-734032664DFE}" destId="{C6BAD738-BF1D-4F27-9E5E-17A55DB14E21}" srcOrd="5" destOrd="0" presId="urn:microsoft.com/office/officeart/2008/layout/VerticalCurvedList"/>
    <dgm:cxn modelId="{8CA1B996-1A55-4960-93B2-2831853C7D66}" type="presParOf" srcId="{49B54904-21AD-447C-B62F-734032664DFE}" destId="{532D047D-3926-47D4-8688-5DF43E6E5E33}" srcOrd="6" destOrd="0" presId="urn:microsoft.com/office/officeart/2008/layout/VerticalCurvedList"/>
    <dgm:cxn modelId="{4C314845-E149-4111-948E-126E2F6F5861}" type="presParOf" srcId="{532D047D-3926-47D4-8688-5DF43E6E5E33}" destId="{3C91697B-AC5E-4881-B0F0-8930255C671A}" srcOrd="0" destOrd="0" presId="urn:microsoft.com/office/officeart/2008/layout/VerticalCurvedList"/>
    <dgm:cxn modelId="{222035CE-D3F9-4214-AB3A-75C27ACF3D0B}" type="presParOf" srcId="{49B54904-21AD-447C-B62F-734032664DFE}" destId="{5A87672D-664C-4F39-BA1E-1EA3277F50CF}" srcOrd="7" destOrd="0" presId="urn:microsoft.com/office/officeart/2008/layout/VerticalCurvedList"/>
    <dgm:cxn modelId="{D8BC60F8-B09A-432C-BB6E-00804EF9F28A}" type="presParOf" srcId="{49B54904-21AD-447C-B62F-734032664DFE}" destId="{2C7D63C6-1D95-43EC-9868-B2A1C5EB77D8}" srcOrd="8" destOrd="0" presId="urn:microsoft.com/office/officeart/2008/layout/VerticalCurvedList"/>
    <dgm:cxn modelId="{C8EDA701-2512-49C4-BA84-41CC30C627B6}" type="presParOf" srcId="{2C7D63C6-1D95-43EC-9868-B2A1C5EB77D8}" destId="{4B15D09D-35F5-41CC-9331-36B642281C96}" srcOrd="0" destOrd="0" presId="urn:microsoft.com/office/officeart/2008/layout/VerticalCurvedList"/>
    <dgm:cxn modelId="{4A7FC45F-1961-4D0C-9331-D97CB4426656}" type="presParOf" srcId="{49B54904-21AD-447C-B62F-734032664DFE}" destId="{22527975-05A7-4478-8FB3-3E3D4C089589}" srcOrd="9" destOrd="0" presId="urn:microsoft.com/office/officeart/2008/layout/VerticalCurvedList"/>
    <dgm:cxn modelId="{274CB19E-FF2C-429F-BA56-0D14F1116FC7}" type="presParOf" srcId="{49B54904-21AD-447C-B62F-734032664DFE}" destId="{C8898C5C-453D-40B7-857D-8959C3159FA8}" srcOrd="10" destOrd="0" presId="urn:microsoft.com/office/officeart/2008/layout/VerticalCurvedList"/>
    <dgm:cxn modelId="{47085943-8B62-4354-A4C4-59043B7DB4B4}" type="presParOf" srcId="{C8898C5C-453D-40B7-857D-8959C3159FA8}" destId="{EA6AD5CD-E61C-4937-B71B-8C8302418A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A860B-9197-4BB1-9E77-964E47DB69DB}">
      <dsp:nvSpPr>
        <dsp:cNvPr id="0" name=""/>
        <dsp:cNvSpPr/>
      </dsp:nvSpPr>
      <dsp:spPr>
        <a:xfrm>
          <a:off x="-5572302" y="-853084"/>
          <a:ext cx="6634569" cy="6634569"/>
        </a:xfrm>
        <a:prstGeom prst="blockArc">
          <a:avLst>
            <a:gd name="adj1" fmla="val 18900000"/>
            <a:gd name="adj2" fmla="val 2700000"/>
            <a:gd name="adj3" fmla="val 326"/>
          </a:avLst>
        </a:prstGeom>
        <a:noFill/>
        <a:ln w="25400" cap="flat" cmpd="sng" algn="ctr">
          <a:solidFill>
            <a:srgbClr val="F9951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E4AE76-0F20-45B4-9DF2-D10CB86C5664}">
      <dsp:nvSpPr>
        <dsp:cNvPr id="0" name=""/>
        <dsp:cNvSpPr/>
      </dsp:nvSpPr>
      <dsp:spPr>
        <a:xfrm>
          <a:off x="464414" y="176141"/>
          <a:ext cx="8915547" cy="87981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14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Возможность ведения финансовой структуры для группы (подведомственной сети) учреждений. Настройка связей между финансовой (ЦФУ, учреждения) и организационно-административной (ИОГВ, РБС/ГРБС, Организации-учредители, структурные подразделения) структурами. Графическое представление данных. Автоматическая консолидация по заданным срезам (аналитикам): Распорядители, Учреждения, Целевые статьи, КВР, КОСГУ</a:t>
          </a:r>
        </a:p>
      </dsp:txBody>
      <dsp:txXfrm>
        <a:off x="464414" y="176141"/>
        <a:ext cx="8915547" cy="879816"/>
      </dsp:txXfrm>
    </dsp:sp>
    <dsp:sp modelId="{842DE990-4B0C-4F8E-B503-C98ED8875E52}">
      <dsp:nvSpPr>
        <dsp:cNvPr id="0" name=""/>
        <dsp:cNvSpPr/>
      </dsp:nvSpPr>
      <dsp:spPr>
        <a:xfrm>
          <a:off x="79259" y="230895"/>
          <a:ext cx="770308" cy="77030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72000"/>
          </a:blip>
          <a:srcRect/>
          <a:tile tx="0" ty="0" sx="100000" sy="100000" flip="none" algn="tl"/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209CF-CE0A-499B-B0E9-2AA7A9368160}">
      <dsp:nvSpPr>
        <dsp:cNvPr id="0" name=""/>
        <dsp:cNvSpPr/>
      </dsp:nvSpPr>
      <dsp:spPr>
        <a:xfrm>
          <a:off x="905998" y="1134994"/>
          <a:ext cx="8473962" cy="810260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14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Ввод и хранение показателей Плана ФХД, Бюджетной сметы в разрезе аналитики, применяемой на этапах планирования и исполнения бюджета в государственных учреждениях с использованием специализированного (для каждого вида расхода) документа, обеспечивающего автоматический расчет зависимых показателей и итоговых значений</a:t>
          </a:r>
        </a:p>
      </dsp:txBody>
      <dsp:txXfrm>
        <a:off x="905998" y="1134994"/>
        <a:ext cx="8473962" cy="810260"/>
      </dsp:txXfrm>
    </dsp:sp>
    <dsp:sp modelId="{BDDB1D33-DCE7-4938-8BAF-0E403D255645}">
      <dsp:nvSpPr>
        <dsp:cNvPr id="0" name=""/>
        <dsp:cNvSpPr/>
      </dsp:nvSpPr>
      <dsp:spPr>
        <a:xfrm>
          <a:off x="520844" y="1154970"/>
          <a:ext cx="770308" cy="77030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72000"/>
          </a:blip>
          <a:srcRect/>
          <a:tile tx="0" ty="0" sx="100000" sy="100000" flip="none" algn="tl"/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AD738-BF1D-4F27-9E5E-17A55DB14E21}">
      <dsp:nvSpPr>
        <dsp:cNvPr id="0" name=""/>
        <dsp:cNvSpPr/>
      </dsp:nvSpPr>
      <dsp:spPr>
        <a:xfrm>
          <a:off x="1041529" y="2046929"/>
          <a:ext cx="8338431" cy="834540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14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Наличие механизма привязки аналитических показателей планирования (управленческие статьи, статьи доходов и расходов) к регламентированным показателям Плана ФХД, БС (бюджеты, статьи бюджетов). Загрузка дополнительных аналитических показателей из учетных систем (1С:БГУ, 1С:ЗКГУ), а также иных информационных систем, поддерживающих обмен с использованием универсального XML-формата</a:t>
          </a:r>
        </a:p>
      </dsp:txBody>
      <dsp:txXfrm>
        <a:off x="1041529" y="2046929"/>
        <a:ext cx="8338431" cy="834540"/>
      </dsp:txXfrm>
    </dsp:sp>
    <dsp:sp modelId="{3C91697B-AC5E-4881-B0F0-8930255C671A}">
      <dsp:nvSpPr>
        <dsp:cNvPr id="0" name=""/>
        <dsp:cNvSpPr/>
      </dsp:nvSpPr>
      <dsp:spPr>
        <a:xfrm>
          <a:off x="656375" y="2079045"/>
          <a:ext cx="770308" cy="77030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72000"/>
          </a:blip>
          <a:srcRect/>
          <a:tile tx="0" ty="0" sx="100000" sy="100000" flip="none" algn="tl"/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7672D-664C-4F39-BA1E-1EA3277F50CF}">
      <dsp:nvSpPr>
        <dsp:cNvPr id="0" name=""/>
        <dsp:cNvSpPr/>
      </dsp:nvSpPr>
      <dsp:spPr>
        <a:xfrm>
          <a:off x="905998" y="3004716"/>
          <a:ext cx="8473962" cy="76711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14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Возможность настройки и автоматического формирования Плана ФХД, Бюджетных смет, расчетов и обоснований к ним, а также иной отчетности (включая сводную), подлежащей регулированию на федеральном или региональном уровне и имеющей соответствующие регламентированные данные</a:t>
          </a:r>
        </a:p>
      </dsp:txBody>
      <dsp:txXfrm>
        <a:off x="905998" y="3004716"/>
        <a:ext cx="8473962" cy="767116"/>
      </dsp:txXfrm>
    </dsp:sp>
    <dsp:sp modelId="{4B15D09D-35F5-41CC-9331-36B642281C96}">
      <dsp:nvSpPr>
        <dsp:cNvPr id="0" name=""/>
        <dsp:cNvSpPr/>
      </dsp:nvSpPr>
      <dsp:spPr>
        <a:xfrm>
          <a:off x="520844" y="3003120"/>
          <a:ext cx="770308" cy="770308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tile tx="355600" ty="0" sx="100000" sy="100000" flip="none" algn="tl"/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27975-05A7-4478-8FB3-3E3D4C089589}">
      <dsp:nvSpPr>
        <dsp:cNvPr id="0" name=""/>
        <dsp:cNvSpPr/>
      </dsp:nvSpPr>
      <dsp:spPr>
        <a:xfrm>
          <a:off x="464414" y="3894016"/>
          <a:ext cx="8915547" cy="83666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914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Механизмы автоматической массовой загрузки первичных обоснований с использованием комплектов шаблонов и выгрузки аналитических показателей сводных Планов ФХД, Бюджетных смет и расчетов обоснований к ним на Федеральные и региональные Сервисы, предоставляющие соответствующие возможности (ГМУ – bus.gov.ru)</a:t>
          </a:r>
        </a:p>
      </dsp:txBody>
      <dsp:txXfrm>
        <a:off x="464414" y="3894016"/>
        <a:ext cx="8915547" cy="836666"/>
      </dsp:txXfrm>
    </dsp:sp>
    <dsp:sp modelId="{EA6AD5CD-E61C-4937-B71B-8C8302418A3E}">
      <dsp:nvSpPr>
        <dsp:cNvPr id="0" name=""/>
        <dsp:cNvSpPr/>
      </dsp:nvSpPr>
      <dsp:spPr>
        <a:xfrm>
          <a:off x="79259" y="3927195"/>
          <a:ext cx="770308" cy="770308"/>
        </a:xfrm>
        <a:prstGeom prst="ellipse">
          <a:avLst/>
        </a:prstGeom>
        <a:blipFill dpi="0" rotWithShape="0">
          <a:blip xmlns:r="http://schemas.openxmlformats.org/officeDocument/2006/relationships" r:embed="rId1">
            <a:alphaModFix amt="72000"/>
          </a:blip>
          <a:srcRect/>
          <a:tile tx="355600" ty="0" sx="100000" sy="100000" flip="none" algn="tl"/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A860B-9197-4BB1-9E77-964E47DB69DB}">
      <dsp:nvSpPr>
        <dsp:cNvPr id="0" name=""/>
        <dsp:cNvSpPr/>
      </dsp:nvSpPr>
      <dsp:spPr>
        <a:xfrm>
          <a:off x="-5748780" y="-879914"/>
          <a:ext cx="6844213" cy="6844213"/>
        </a:xfrm>
        <a:prstGeom prst="blockArc">
          <a:avLst>
            <a:gd name="adj1" fmla="val 18900000"/>
            <a:gd name="adj2" fmla="val 2700000"/>
            <a:gd name="adj3" fmla="val 316"/>
          </a:avLst>
        </a:prstGeom>
        <a:noFill/>
        <a:ln w="25400" cap="flat" cmpd="sng" algn="ctr">
          <a:solidFill>
            <a:srgbClr val="F9951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E4AE76-0F20-45B4-9DF2-D10CB86C5664}">
      <dsp:nvSpPr>
        <dsp:cNvPr id="0" name=""/>
        <dsp:cNvSpPr/>
      </dsp:nvSpPr>
      <dsp:spPr>
        <a:xfrm>
          <a:off x="478827" y="181716"/>
          <a:ext cx="8822469" cy="907662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628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Отраслевой Макет – база данных, содержащая комплект предварительно подготовленных прикладных объектов, обеспечивающих автоматизацию процессов планирования и бюджетирования финансово-хозяйственной деятельности учреждений с учетом их отраслевой специфики</a:t>
          </a:r>
        </a:p>
      </dsp:txBody>
      <dsp:txXfrm>
        <a:off x="478827" y="181716"/>
        <a:ext cx="8822469" cy="907662"/>
      </dsp:txXfrm>
    </dsp:sp>
    <dsp:sp modelId="{842DE990-4B0C-4F8E-B503-C98ED8875E52}">
      <dsp:nvSpPr>
        <dsp:cNvPr id="0" name=""/>
        <dsp:cNvSpPr/>
      </dsp:nvSpPr>
      <dsp:spPr>
        <a:xfrm>
          <a:off x="81483" y="238203"/>
          <a:ext cx="794689" cy="7946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209CF-CE0A-499B-B0E9-2AA7A9368160}">
      <dsp:nvSpPr>
        <dsp:cNvPr id="0" name=""/>
        <dsp:cNvSpPr/>
      </dsp:nvSpPr>
      <dsp:spPr>
        <a:xfrm>
          <a:off x="934388" y="1170917"/>
          <a:ext cx="8366908" cy="835905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628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Предварительно структурированные и заполненные общероссийские классификаторы и справочники общего назначения; классификаторы и справочники регионального и отраслевого уровня; блок настраиваемых пользователем (адаптируемых) аналитических справочников и показателей </a:t>
          </a:r>
        </a:p>
      </dsp:txBody>
      <dsp:txXfrm>
        <a:off x="934388" y="1170917"/>
        <a:ext cx="8366908" cy="835905"/>
      </dsp:txXfrm>
    </dsp:sp>
    <dsp:sp modelId="{BDDB1D33-DCE7-4938-8BAF-0E403D255645}">
      <dsp:nvSpPr>
        <dsp:cNvPr id="0" name=""/>
        <dsp:cNvSpPr/>
      </dsp:nvSpPr>
      <dsp:spPr>
        <a:xfrm>
          <a:off x="537044" y="1191525"/>
          <a:ext cx="794689" cy="7946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AD738-BF1D-4F27-9E5E-17A55DB14E21}">
      <dsp:nvSpPr>
        <dsp:cNvPr id="0" name=""/>
        <dsp:cNvSpPr/>
      </dsp:nvSpPr>
      <dsp:spPr>
        <a:xfrm>
          <a:off x="1074209" y="2147044"/>
          <a:ext cx="8227088" cy="790296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628" tIns="30480" rIns="30480" bIns="304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Журналы документов, с предварительно настроенной формой представления и составом отображаемых данных (шаблонов, моделей). Шаблоны бюджетных документов для каждой функции планирования, входящей в контур автоматизации, разнесенные по соответствующим журналам</a:t>
          </a:r>
        </a:p>
      </dsp:txBody>
      <dsp:txXfrm>
        <a:off x="1074209" y="2147044"/>
        <a:ext cx="8227088" cy="790296"/>
      </dsp:txXfrm>
    </dsp:sp>
    <dsp:sp modelId="{3C91697B-AC5E-4881-B0F0-8930255C671A}">
      <dsp:nvSpPr>
        <dsp:cNvPr id="0" name=""/>
        <dsp:cNvSpPr/>
      </dsp:nvSpPr>
      <dsp:spPr>
        <a:xfrm>
          <a:off x="676864" y="2144847"/>
          <a:ext cx="794689" cy="7946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7672D-664C-4F39-BA1E-1EA3277F50CF}">
      <dsp:nvSpPr>
        <dsp:cNvPr id="0" name=""/>
        <dsp:cNvSpPr/>
      </dsp:nvSpPr>
      <dsp:spPr>
        <a:xfrm>
          <a:off x="934388" y="3078655"/>
          <a:ext cx="8366908" cy="833718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628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Оперативные отчеты по всем учетным регистрам (базовые варианты). Модели аналитических отчетов. Регламентированные отчеты и формы (План ФХД, Бюджетная смета, расчеты и обоснования)</a:t>
          </a:r>
        </a:p>
      </dsp:txBody>
      <dsp:txXfrm>
        <a:off x="934388" y="3078655"/>
        <a:ext cx="8366908" cy="833718"/>
      </dsp:txXfrm>
    </dsp:sp>
    <dsp:sp modelId="{4B15D09D-35F5-41CC-9331-36B642281C96}">
      <dsp:nvSpPr>
        <dsp:cNvPr id="0" name=""/>
        <dsp:cNvSpPr/>
      </dsp:nvSpPr>
      <dsp:spPr>
        <a:xfrm>
          <a:off x="537044" y="3098169"/>
          <a:ext cx="794689" cy="7946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27975-05A7-4478-8FB3-3E3D4C089589}">
      <dsp:nvSpPr>
        <dsp:cNvPr id="0" name=""/>
        <dsp:cNvSpPr/>
      </dsp:nvSpPr>
      <dsp:spPr>
        <a:xfrm>
          <a:off x="478827" y="4032524"/>
          <a:ext cx="8822469" cy="832624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4628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Документация (Руководство пользователя, Методическое руководство, Кейсы) с описанием реализованных настроек в отраслевом макете. Доступ к постоянно обновляемой системе дистанционного обучения (СДО)</a:t>
          </a:r>
        </a:p>
      </dsp:txBody>
      <dsp:txXfrm>
        <a:off x="478827" y="4032524"/>
        <a:ext cx="8822469" cy="832624"/>
      </dsp:txXfrm>
    </dsp:sp>
    <dsp:sp modelId="{EA6AD5CD-E61C-4937-B71B-8C8302418A3E}">
      <dsp:nvSpPr>
        <dsp:cNvPr id="0" name=""/>
        <dsp:cNvSpPr/>
      </dsp:nvSpPr>
      <dsp:spPr>
        <a:xfrm>
          <a:off x="81483" y="4051492"/>
          <a:ext cx="794689" cy="7946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A860B-9197-4BB1-9E77-964E47DB69DB}">
      <dsp:nvSpPr>
        <dsp:cNvPr id="0" name=""/>
        <dsp:cNvSpPr/>
      </dsp:nvSpPr>
      <dsp:spPr>
        <a:xfrm>
          <a:off x="-5858768" y="-896635"/>
          <a:ext cx="6974870" cy="697487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25400" cap="flat" cmpd="sng" algn="ctr">
          <a:solidFill>
            <a:srgbClr val="F9951E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E4AE76-0F20-45B4-9DF2-D10CB86C5664}">
      <dsp:nvSpPr>
        <dsp:cNvPr id="0" name=""/>
        <dsp:cNvSpPr/>
      </dsp:nvSpPr>
      <dsp:spPr>
        <a:xfrm>
          <a:off x="521158" y="262791"/>
          <a:ext cx="8964350" cy="852918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27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>
            <a:solidFill>
              <a:sysClr val="windowText" lastClr="000000"/>
            </a:solidFill>
          </a:endParaRPr>
        </a:p>
      </dsp:txBody>
      <dsp:txXfrm>
        <a:off x="521158" y="262791"/>
        <a:ext cx="8964350" cy="852918"/>
      </dsp:txXfrm>
    </dsp:sp>
    <dsp:sp modelId="{842DE990-4B0C-4F8E-B503-C98ED8875E52}">
      <dsp:nvSpPr>
        <dsp:cNvPr id="0" name=""/>
        <dsp:cNvSpPr/>
      </dsp:nvSpPr>
      <dsp:spPr>
        <a:xfrm>
          <a:off x="82869" y="242757"/>
          <a:ext cx="809884" cy="8098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209CF-CE0A-499B-B0E9-2AA7A9368160}">
      <dsp:nvSpPr>
        <dsp:cNvPr id="0" name=""/>
        <dsp:cNvSpPr/>
      </dsp:nvSpPr>
      <dsp:spPr>
        <a:xfrm>
          <a:off x="952082" y="1247516"/>
          <a:ext cx="8500079" cy="743467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27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Поддержка изменения законодательства в части формирования ПФХД, БС, расчетов и обоснований к ним, а также изменений в формате выгрузки данных  (требований к форматам файлов, ТФФ) в части поддерживаемых объектов и протоколов на федеральный сайт ГМУ (bus.gov), другие АИС, предоставляющие доступ</a:t>
          </a:r>
        </a:p>
      </dsp:txBody>
      <dsp:txXfrm>
        <a:off x="952082" y="1247516"/>
        <a:ext cx="8500079" cy="743467"/>
      </dsp:txXfrm>
    </dsp:sp>
    <dsp:sp modelId="{BDDB1D33-DCE7-4938-8BAF-0E403D255645}">
      <dsp:nvSpPr>
        <dsp:cNvPr id="0" name=""/>
        <dsp:cNvSpPr/>
      </dsp:nvSpPr>
      <dsp:spPr>
        <a:xfrm>
          <a:off x="547140" y="1214307"/>
          <a:ext cx="809884" cy="8098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AD738-BF1D-4F27-9E5E-17A55DB14E21}">
      <dsp:nvSpPr>
        <dsp:cNvPr id="0" name=""/>
        <dsp:cNvSpPr/>
      </dsp:nvSpPr>
      <dsp:spPr>
        <a:xfrm>
          <a:off x="1094576" y="2224097"/>
          <a:ext cx="8357585" cy="733405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27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Лицензирование программного продукта с использованием расширенных возможностей системы СЛК (1С), включая лицензирование по кол-ву пользователей и лицензирование по периоду технической поддержки </a:t>
          </a:r>
        </a:p>
      </dsp:txBody>
      <dsp:txXfrm>
        <a:off x="1094576" y="2224097"/>
        <a:ext cx="8357585" cy="733405"/>
      </dsp:txXfrm>
    </dsp:sp>
    <dsp:sp modelId="{3C91697B-AC5E-4881-B0F0-8930255C671A}">
      <dsp:nvSpPr>
        <dsp:cNvPr id="0" name=""/>
        <dsp:cNvSpPr/>
      </dsp:nvSpPr>
      <dsp:spPr>
        <a:xfrm>
          <a:off x="689634" y="2185857"/>
          <a:ext cx="809884" cy="8098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7672D-664C-4F39-BA1E-1EA3277F50CF}">
      <dsp:nvSpPr>
        <dsp:cNvPr id="0" name=""/>
        <dsp:cNvSpPr/>
      </dsp:nvSpPr>
      <dsp:spPr>
        <a:xfrm>
          <a:off x="952082" y="3137520"/>
          <a:ext cx="8500079" cy="849659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27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Отраслевой макет «Образование», комплект материалов по методике «Быстрый старт». Поддержка партнеров при внедрении. Партнерская программа, которая предусматривает передачу партнером интереса, передачу партнером проекта, совместную реализацию проекта.</a:t>
          </a:r>
        </a:p>
      </dsp:txBody>
      <dsp:txXfrm>
        <a:off x="952082" y="3137520"/>
        <a:ext cx="8500079" cy="849659"/>
      </dsp:txXfrm>
    </dsp:sp>
    <dsp:sp modelId="{4B15D09D-35F5-41CC-9331-36B642281C96}">
      <dsp:nvSpPr>
        <dsp:cNvPr id="0" name=""/>
        <dsp:cNvSpPr/>
      </dsp:nvSpPr>
      <dsp:spPr>
        <a:xfrm>
          <a:off x="583658" y="3173524"/>
          <a:ext cx="809884" cy="8098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27975-05A7-4478-8FB3-3E3D4C089589}">
      <dsp:nvSpPr>
        <dsp:cNvPr id="0" name=""/>
        <dsp:cNvSpPr/>
      </dsp:nvSpPr>
      <dsp:spPr>
        <a:xfrm>
          <a:off x="487811" y="4115219"/>
          <a:ext cx="8964350" cy="837361"/>
        </a:xfrm>
        <a:prstGeom prst="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276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i="0" kern="1200" dirty="0">
              <a:solidFill>
                <a:sysClr val="windowText" lastClr="000000"/>
              </a:solidFill>
              <a:latin typeface="Qanelas Light" panose="00000400000000000000" pitchFamily="50" charset="-52"/>
            </a:rPr>
            <a:t>Поддержка технологии 1С:Фреш, как современного инструментария для создания онлайн-сервисов, обеспечивающих работу пользователей приложений на платформа «1С» через Интернет (в «облаке»). Возможность реализации концепции SaaS (software as a service – программное обеспечение, как сервис /услуга)</a:t>
          </a:r>
        </a:p>
      </dsp:txBody>
      <dsp:txXfrm>
        <a:off x="487811" y="4115219"/>
        <a:ext cx="8964350" cy="837361"/>
      </dsp:txXfrm>
    </dsp:sp>
    <dsp:sp modelId="{EA6AD5CD-E61C-4937-B71B-8C8302418A3E}">
      <dsp:nvSpPr>
        <dsp:cNvPr id="0" name=""/>
        <dsp:cNvSpPr/>
      </dsp:nvSpPr>
      <dsp:spPr>
        <a:xfrm>
          <a:off x="82869" y="4128957"/>
          <a:ext cx="809884" cy="8098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8D65-790C-4D0C-A1D8-6FAC9791D111}" type="datetimeFigureOut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/>
              <a:t>Раз два три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54917-7022-4D3C-B33D-82DE753294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3275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B1C14-B3AD-4889-8BBB-973B05AE10A5}" type="datetimeFigureOut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dirty="0"/>
              <a:t>Раз два три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F9122-F3E7-4BC2-B076-55D7EEEFBA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311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305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779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35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718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714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096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89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428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441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911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52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816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3774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787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757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240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18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541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5661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38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>
            <a:extLst>
              <a:ext uri="{FF2B5EF4-FFF2-40B4-BE49-F238E27FC236}">
                <a16:creationId xmlns:a16="http://schemas.microsoft.com/office/drawing/2014/main" id="{A03DEABE-FEB9-B740-8E22-84406E3532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Заметки 2">
            <a:extLst>
              <a:ext uri="{FF2B5EF4-FFF2-40B4-BE49-F238E27FC236}">
                <a16:creationId xmlns:a16="http://schemas.microsoft.com/office/drawing/2014/main" id="{D545C80D-C994-AA4B-BDF1-C40368790E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  <p:sp>
        <p:nvSpPr>
          <p:cNvPr id="33795" name="Номер слайда 3">
            <a:extLst>
              <a:ext uri="{FF2B5EF4-FFF2-40B4-BE49-F238E27FC236}">
                <a16:creationId xmlns:a16="http://schemas.microsoft.com/office/drawing/2014/main" id="{CF6DF064-976B-4E44-9E43-D8E515085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30C4B-37CF-914E-B2B4-C9D455F46C0A}" type="slidenum">
              <a:rPr lang="ru-RU" altLang="ru-RU" smtClean="0"/>
              <a:pPr/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59049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34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24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6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73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4324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F9122-F3E7-4BC2-B076-55D7EEEFBA2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93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6980-9ACD-40A7-B619-BA044224CD73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4F65D-E134-42F4-8467-20A26D029C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1BDD-2402-4F9A-9211-9927F8005E94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5411-3086-48E6-AD6D-53FC39BAF0C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A9C5-21DB-451D-A8A6-6B43552DD98D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D2F67-9E4A-4001-BA4B-88F703E51DB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198F-A119-4BEF-ADDB-3DC090150284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5E9F1-BAE5-41B9-881E-7A5D2660A72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B7EA7-54AE-4338-B8F1-226B56FC7D9D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031BA-0904-4DF6-A898-D77316DA50D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D28C-E15A-4177-9FCD-36C8CB3FDCF8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EC2D5-4DE8-475D-B121-6CC9CA4616D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4A43-45F6-4548-AB46-91F68905781C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161B-CF52-463D-810A-C4D9DE556D0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8B2BC-9217-4552-9FC9-B6E0D3A3EEE7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A7FB8-849B-4AFB-ACFB-DCE8F5E1FC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50881-A152-4B14-9DEF-3BB170B4C3B8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E19B0-5D66-4009-89F9-71FDE7CB416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1BBE-C777-47C1-AA7A-F974229F6572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1E87-7E7F-4D59-9929-7ED18B6F6CB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77CEC-028B-4F05-8F19-D8254330881A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A744B-BFA7-410C-B441-B9A2921DA6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80A2E-9ED6-416D-9C2D-656F7739844B}" type="datetime1">
              <a:rPr lang="ru-RU" smtClean="0"/>
              <a:pPr/>
              <a:t>пн 04.04.22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Группа Компаний "Омега" // Фирма "1С"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>
    <p:wipe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AB4F62-450D-4F1C-B99C-D1A8B209E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47441" y="-1"/>
            <a:ext cx="12205838" cy="81372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59A66F7-8E37-4552-B1A3-B371883FBD99}"/>
              </a:ext>
            </a:extLst>
          </p:cNvPr>
          <p:cNvSpPr/>
          <p:nvPr/>
        </p:nvSpPr>
        <p:spPr>
          <a:xfrm rot="21145352">
            <a:off x="6273198" y="-1011291"/>
            <a:ext cx="6672733" cy="9217651"/>
          </a:xfrm>
          <a:prstGeom prst="rect">
            <a:avLst/>
          </a:prstGeom>
          <a:gradFill flip="none" rotWithShape="1">
            <a:gsLst>
              <a:gs pos="25000">
                <a:srgbClr val="F9B233"/>
              </a:gs>
              <a:gs pos="81000">
                <a:srgbClr val="F5911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C668D8-80AF-4067-BE16-15F8D5FFF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8" y="4934500"/>
            <a:ext cx="4654309" cy="101698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A88436-9311-4411-AD42-A2738F9D73BC}"/>
              </a:ext>
            </a:extLst>
          </p:cNvPr>
          <p:cNvSpPr/>
          <p:nvPr/>
        </p:nvSpPr>
        <p:spPr>
          <a:xfrm rot="21262575">
            <a:off x="5641588" y="1882963"/>
            <a:ext cx="5286548" cy="919053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60D31D-E187-471D-91A5-86A1CE5C9B2E}"/>
              </a:ext>
            </a:extLst>
          </p:cNvPr>
          <p:cNvSpPr/>
          <p:nvPr/>
        </p:nvSpPr>
        <p:spPr>
          <a:xfrm>
            <a:off x="6377424" y="322245"/>
            <a:ext cx="359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Qanelas" panose="00000500000000000000" pitchFamily="50" charset="-52"/>
              </a:rPr>
              <a:t> </a:t>
            </a:r>
            <a:endParaRPr lang="ru-RU" sz="6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4F8A0C-FE4A-4414-A771-57DEA7961F6D}"/>
              </a:ext>
            </a:extLst>
          </p:cNvPr>
          <p:cNvSpPr/>
          <p:nvPr/>
        </p:nvSpPr>
        <p:spPr>
          <a:xfrm rot="21262575">
            <a:off x="5624352" y="980989"/>
            <a:ext cx="3777355" cy="919053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8F11AE-D7E6-42BB-86AC-058C24E0CF48}"/>
              </a:ext>
            </a:extLst>
          </p:cNvPr>
          <p:cNvSpPr/>
          <p:nvPr/>
        </p:nvSpPr>
        <p:spPr>
          <a:xfrm rot="21262575">
            <a:off x="5657225" y="2806611"/>
            <a:ext cx="6385343" cy="1115307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DACE84-47CC-432E-B740-B5B330425C17}"/>
              </a:ext>
            </a:extLst>
          </p:cNvPr>
          <p:cNvSpPr/>
          <p:nvPr/>
        </p:nvSpPr>
        <p:spPr>
          <a:xfrm rot="21262575">
            <a:off x="7656705" y="4369064"/>
            <a:ext cx="4606563" cy="1168528"/>
          </a:xfrm>
          <a:prstGeom prst="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6FE636-1B63-4190-A042-8D11E922EA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85" y="539206"/>
            <a:ext cx="3646185" cy="5830193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CE3C1CF-9038-4F3D-ADBD-B693F8DC0A60}"/>
              </a:ext>
            </a:extLst>
          </p:cNvPr>
          <p:cNvSpPr/>
          <p:nvPr/>
        </p:nvSpPr>
        <p:spPr>
          <a:xfrm>
            <a:off x="7161794" y="830076"/>
            <a:ext cx="4866216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dirty="0">
                <a:solidFill>
                  <a:schemeClr val="bg1"/>
                </a:solidFill>
                <a:latin typeface="Qanelas" panose="00000500000000000000" pitchFamily="50" charset="-52"/>
              </a:rPr>
              <a:t>1С:Планово-финансовое управление для государственных учреждений КОРП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6A776BF-8B10-4B50-8CDB-0F7F31C50461}"/>
              </a:ext>
            </a:extLst>
          </p:cNvPr>
          <p:cNvSpPr/>
          <p:nvPr/>
        </p:nvSpPr>
        <p:spPr>
          <a:xfrm>
            <a:off x="7161794" y="3777462"/>
            <a:ext cx="44214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Qanelas Light" panose="00000400000000000000" pitchFamily="50" charset="-52"/>
              </a:rPr>
              <a:t>Реализация функции «Планирование и бюджетирование финансово-хозяйственной деятельности» в рамках</a:t>
            </a:r>
          </a:p>
          <a:p>
            <a:r>
              <a:rPr lang="ru-RU" sz="2000" dirty="0">
                <a:latin typeface="Qanelas Light" panose="00000400000000000000" pitchFamily="50" charset="-52"/>
              </a:rPr>
              <a:t>ЕЦИС ПУ ФХД</a:t>
            </a:r>
          </a:p>
          <a:p>
            <a:r>
              <a:rPr lang="ru-RU" sz="2000" dirty="0">
                <a:latin typeface="Qanelas Light" panose="00000400000000000000" pitchFamily="50" charset="-52"/>
              </a:rPr>
              <a:t>на платформе «1С:Фреш»</a:t>
            </a:r>
          </a:p>
        </p:txBody>
      </p:sp>
    </p:spTree>
    <p:extLst>
      <p:ext uri="{BB962C8B-B14F-4D97-AF65-F5344CB8AC3E}">
        <p14:creationId xmlns:p14="http://schemas.microsoft.com/office/powerpoint/2010/main" val="41503617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892EFC-1164-414C-9996-482F94BFB6F1}"/>
              </a:ext>
            </a:extLst>
          </p:cNvPr>
          <p:cNvSpPr/>
          <p:nvPr/>
        </p:nvSpPr>
        <p:spPr>
          <a:xfrm>
            <a:off x="2457239" y="4151975"/>
            <a:ext cx="1368051" cy="309630"/>
          </a:xfrm>
          <a:prstGeom prst="rect">
            <a:avLst/>
          </a:prstGeom>
          <a:solidFill>
            <a:srgbClr val="FFBE3C"/>
          </a:solidFill>
          <a:ln>
            <a:solidFill>
              <a:srgbClr val="FFB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Qanelas Italic" panose="00000500000000000000" pitchFamily="50" charset="-52"/>
            </a:endParaRPr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938008" y="651221"/>
            <a:ext cx="2586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Qanelas" panose="00000500000000000000" pitchFamily="2" charset="-52"/>
              </a:rPr>
              <a:t>Главный раздел программы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5" y="457201"/>
            <a:ext cx="10203135" cy="62701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593" y="1371600"/>
            <a:ext cx="6681313" cy="39624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938008" y="2050390"/>
            <a:ext cx="20337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Функционал ПП «1С: ПФУ ГУ КОРП» распределен по разделам, которые предназначены  для реализации специализированных прикладных задач управления ФХД государственного (казенного, бюджетного,</a:t>
            </a: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автономного)</a:t>
            </a: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учреждения. </a:t>
            </a:r>
          </a:p>
          <a:p>
            <a:pPr lvl="0"/>
            <a:endParaRPr lang="ru-RU" sz="1300" dirty="0">
              <a:latin typeface="Qanelas" panose="00000500000000000000" pitchFamily="2" charset="-52"/>
            </a:endParaRPr>
          </a:p>
          <a:p>
            <a:r>
              <a:rPr lang="ru-RU" sz="1300" dirty="0">
                <a:latin typeface="Qanelas" panose="00000500000000000000" pitchFamily="2" charset="-52"/>
              </a:rPr>
              <a:t>Наименование раздела соответствует реализуемой функции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32" y="2073124"/>
            <a:ext cx="116654" cy="1999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7067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13721" y="533400"/>
            <a:ext cx="9139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</a:lstStyle>
          <a:p>
            <a:r>
              <a:rPr lang="ru-RU" sz="2400" dirty="0">
                <a:latin typeface="Qanelas" panose="00000500000000000000" pitchFamily="2" charset="-52"/>
              </a:rPr>
              <a:t>Формирование структуры объектов учета (управления)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7620000" y="2819400"/>
            <a:ext cx="301633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Настройка связей с организационной структурой (подразделениями) и/или локациями объектов учета (управления)</a:t>
            </a:r>
          </a:p>
          <a:p>
            <a:pPr lvl="0"/>
            <a:endParaRPr lang="ru-RU" sz="1300" dirty="0">
              <a:latin typeface="Qanelas" panose="00000500000000000000" pitchFamily="2" charset="-52"/>
            </a:endParaRP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Визуализация текущего состояния справочника с возможностью дополнительных настроек и интерактивного доступа к данным справочника из диаграммы</a:t>
            </a:r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  <a:p>
            <a:pPr lvl="0"/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  <a:p>
            <a:r>
              <a:rPr lang="ru-RU" sz="1300" dirty="0">
                <a:latin typeface="Qanelas" panose="00000500000000000000" pitchFamily="2" charset="-52"/>
              </a:rPr>
              <a:t>Настраиваемая типизация центров (объектов) управления</a:t>
            </a:r>
          </a:p>
          <a:p>
            <a:endParaRPr lang="ru-RU" sz="1300" dirty="0">
              <a:latin typeface="Qanelas" panose="00000500000000000000" pitchFamily="2" charset="-52"/>
            </a:endParaRPr>
          </a:p>
          <a:p>
            <a:r>
              <a:rPr lang="ru-RU" sz="1300" dirty="0">
                <a:latin typeface="Qanelas" panose="00000500000000000000" pitchFamily="2" charset="-52"/>
              </a:rPr>
              <a:t>Привязка лицевых счетов классификатора платных услуг,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32" y="2891014"/>
            <a:ext cx="106285" cy="199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889269"/>
            <a:ext cx="106285" cy="1999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5076718"/>
            <a:ext cx="106285" cy="1999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39000" y="1379930"/>
            <a:ext cx="4495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Qanelas" panose="00000500000000000000" pitchFamily="2" charset="-52"/>
              </a:rPr>
              <a:t>Функционал раздела «Центры финансового учета» позволяет формировать произвольную иерархическую структуру объектов управления (учета) с возможностью визуализации и рядом дополнительных функций и сервисов: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399" y="5622529"/>
            <a:ext cx="106285" cy="199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21" y="1219200"/>
            <a:ext cx="6160770" cy="2440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783" y="2653858"/>
            <a:ext cx="3748088" cy="32718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5034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13721" y="533400"/>
            <a:ext cx="9901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2" charset="-52"/>
              </a:rPr>
              <a:t>Настройка связей между учреждениями и их дополнительными характеристиками в справочнике «Центры финансового учета»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7391400" y="2673430"/>
            <a:ext cx="3397338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solidFill>
                  <a:srgbClr val="FFB834"/>
                </a:solidFill>
                <a:latin typeface="Qanelas" panose="00000500000000000000" pitchFamily="2" charset="-52"/>
              </a:rPr>
              <a:t>Ведение связанного справочника «Перечень государственных услуг учреждения»</a:t>
            </a:r>
          </a:p>
          <a:p>
            <a:pPr lvl="0"/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  <a:p>
            <a:r>
              <a:rPr lang="ru-RU" sz="1300" dirty="0">
                <a:latin typeface="Qanelas" panose="00000500000000000000" pitchFamily="2" charset="-52"/>
              </a:rPr>
              <a:t>Ведение подчиненного справочника «Ответственные лица ЦФУ»</a:t>
            </a:r>
          </a:p>
          <a:p>
            <a:endParaRPr lang="ru-RU" sz="1300" dirty="0">
              <a:latin typeface="Qanelas" panose="00000500000000000000" pitchFamily="2" charset="-52"/>
            </a:endParaRP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Доступ к настройкам регламентированной отчетности, отражающей специфику данного учреждения (ЦФУ)</a:t>
            </a:r>
          </a:p>
          <a:p>
            <a:pPr lvl="0"/>
            <a:endParaRPr lang="ru-RU" sz="1300" dirty="0">
              <a:latin typeface="Qanelas" panose="00000500000000000000" pitchFamily="2" charset="-52"/>
            </a:endParaRP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Настройку связей с подразделениями (элементами организационной структуры) и/ или локациями</a:t>
            </a:r>
          </a:p>
          <a:p>
            <a:pPr lvl="0"/>
            <a:endParaRPr lang="ru-RU" sz="1300" dirty="0">
              <a:latin typeface="Qanelas" panose="00000500000000000000" pitchFamily="2" charset="-52"/>
            </a:endParaRP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Визуализацию (графическое отображение) текущей структуры справочника ЦФУ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610" y="2762997"/>
            <a:ext cx="106285" cy="199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37" y="3560296"/>
            <a:ext cx="106285" cy="1999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861" y="4118117"/>
            <a:ext cx="106285" cy="1999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086600" y="1377996"/>
            <a:ext cx="4495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Qanelas" panose="00000500000000000000" pitchFamily="2" charset="-52"/>
              </a:rPr>
              <a:t>Справочник «Центры финансового учета» кроме настройки иерархической структуры разнородных объектов учета (управления), позволяет реализовывать ряд дополнительных функций и сервисов: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861" y="5114929"/>
            <a:ext cx="106285" cy="19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509" y="5891592"/>
            <a:ext cx="106285" cy="199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61" y="1350529"/>
            <a:ext cx="5529263" cy="3228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525" y="3722025"/>
            <a:ext cx="5834063" cy="23955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7851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09601" y="462977"/>
            <a:ext cx="8305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Qanelas" panose="00000500000000000000" pitchFamily="2" charset="-52"/>
              </a:rPr>
              <a:t>Настраиваемые механизмы регистрации данных: модели и бюджетные документы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733DC5-9862-4EF1-A185-6B265F03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76" y="1452289"/>
            <a:ext cx="9048247" cy="51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5777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D8430E-CCF1-47C2-A8A3-9881348F8997}"/>
              </a:ext>
            </a:extLst>
          </p:cNvPr>
          <p:cNvSpPr/>
          <p:nvPr/>
        </p:nvSpPr>
        <p:spPr>
          <a:xfrm>
            <a:off x="2457239" y="2190508"/>
            <a:ext cx="1368051" cy="309630"/>
          </a:xfrm>
          <a:prstGeom prst="rect">
            <a:avLst/>
          </a:prstGeom>
          <a:solidFill>
            <a:srgbClr val="FFBE3C"/>
          </a:solidFill>
          <a:ln>
            <a:solidFill>
              <a:srgbClr val="FFB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Qanelas Italic" panose="00000500000000000000" pitchFamily="50" charset="-52"/>
            </a:endParaRPr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724555" y="559292"/>
            <a:ext cx="25866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2" charset="-52"/>
              </a:rPr>
              <a:t>Бюджетные документы, как механизмы регистрации данных (показателей)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5" y="457201"/>
            <a:ext cx="10203135" cy="62701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3646AE-B136-44B3-A744-18A6375C50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38" t="5364" r="878" b="2168"/>
          <a:stretch/>
        </p:blipFill>
        <p:spPr>
          <a:xfrm>
            <a:off x="3962400" y="1295400"/>
            <a:ext cx="6705600" cy="424365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782882" y="2635503"/>
            <a:ext cx="241751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Комплект адаптируемых моделей и шаблонов форм (документов) обеспечивает ввод и/или загрузку первичной информации с возможностью настройки состава аналитических признаков и требуемой точности вычисления  показателей</a:t>
            </a:r>
          </a:p>
          <a:p>
            <a:pPr lvl="0"/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Упорядочивание документов возможно либо с привязкой к моделям, либо к шаблонам в журналах документов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92" y="2659822"/>
            <a:ext cx="116654" cy="1999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5659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709171" y="542360"/>
            <a:ext cx="7768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50" charset="-52"/>
              </a:rPr>
              <a:t>Вариант журнальной организации работы с шаблонами и первичными документами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7859C0-D7F8-4E3A-B137-09D6554D9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71" y="1447800"/>
            <a:ext cx="11090246" cy="49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0825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D8430E-CCF1-47C2-A8A3-9881348F8997}"/>
              </a:ext>
            </a:extLst>
          </p:cNvPr>
          <p:cNvSpPr/>
          <p:nvPr/>
        </p:nvSpPr>
        <p:spPr>
          <a:xfrm>
            <a:off x="2457239" y="2190508"/>
            <a:ext cx="1368051" cy="309630"/>
          </a:xfrm>
          <a:prstGeom prst="rect">
            <a:avLst/>
          </a:prstGeom>
          <a:solidFill>
            <a:srgbClr val="FFBE3C"/>
          </a:solidFill>
          <a:ln>
            <a:solidFill>
              <a:srgbClr val="FFB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Qanelas Italic" panose="00000500000000000000" pitchFamily="50" charset="-52"/>
            </a:endParaRPr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860855" y="530110"/>
            <a:ext cx="25866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50" charset="-52"/>
              </a:rPr>
              <a:t>Встроенный конструктор движений (механизм бюджетных операций)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5" y="457201"/>
            <a:ext cx="10203135" cy="6270178"/>
          </a:xfrm>
          <a:prstGeom prst="rect">
            <a:avLst/>
          </a:prstGeom>
        </p:spPr>
      </p:pic>
      <p:pic>
        <p:nvPicPr>
          <p:cNvPr id="10" name="Рисунок 8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83665" y="1295400"/>
            <a:ext cx="6803841" cy="4198800"/>
          </a:xfrm>
          <a:prstGeom prst="rect">
            <a:avLst/>
          </a:prstGeom>
          <a:ln>
            <a:noFill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860855" y="2643733"/>
            <a:ext cx="228040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Встроенный механизм бюджетных операций (конструктор движений) обеспечивает перенос данных из форм ввода в регистры хранения Системы на основе  правил (алгоритмов), задаваемых</a:t>
            </a: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пользователем</a:t>
            </a:r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695" y="2664279"/>
            <a:ext cx="116654" cy="1999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9569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D8430E-CCF1-47C2-A8A3-9881348F8997}"/>
              </a:ext>
            </a:extLst>
          </p:cNvPr>
          <p:cNvSpPr/>
          <p:nvPr/>
        </p:nvSpPr>
        <p:spPr>
          <a:xfrm>
            <a:off x="2457239" y="2190508"/>
            <a:ext cx="1368051" cy="309630"/>
          </a:xfrm>
          <a:prstGeom prst="rect">
            <a:avLst/>
          </a:prstGeom>
          <a:solidFill>
            <a:srgbClr val="FFBE3C"/>
          </a:solidFill>
          <a:ln>
            <a:solidFill>
              <a:srgbClr val="FFB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Qanelas Italic" panose="00000500000000000000" pitchFamily="50" charset="-52"/>
            </a:endParaRPr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880315" y="1034854"/>
            <a:ext cx="2434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2" charset="-52"/>
              </a:rPr>
              <a:t>Комплект базовых форм отчетов по регистрам хранения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5" y="457201"/>
            <a:ext cx="10203135" cy="627017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914400" y="2635503"/>
            <a:ext cx="25146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Настраиваемые формы отчетов по регистрам хранения позволяют управлять составом и внешним видом отображаемых данных, включая возможность создания произвольного количества персонализированных вариантов представления данных и управления</a:t>
            </a:r>
            <a:br>
              <a:rPr lang="ru-RU" sz="1300" dirty="0">
                <a:latin typeface="Qanelas" panose="00000500000000000000" pitchFamily="2" charset="-52"/>
              </a:rPr>
            </a:br>
            <a:r>
              <a:rPr lang="ru-RU" sz="1300" dirty="0">
                <a:latin typeface="Qanelas" panose="00000500000000000000" pitchFamily="2" charset="-52"/>
              </a:rPr>
              <a:t>правами доступа</a:t>
            </a:r>
            <a:br>
              <a:rPr lang="ru-RU" sz="1300" dirty="0">
                <a:latin typeface="Qanelas" panose="00000500000000000000" pitchFamily="2" charset="-52"/>
              </a:rPr>
            </a:br>
            <a:r>
              <a:rPr lang="ru-RU" sz="1300" dirty="0">
                <a:latin typeface="Qanelas" panose="00000500000000000000" pitchFamily="2" charset="-52"/>
              </a:rPr>
              <a:t>к ним</a:t>
            </a:r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61" y="2664686"/>
            <a:ext cx="116654" cy="199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677" b="8311"/>
          <a:stretch/>
        </p:blipFill>
        <p:spPr>
          <a:xfrm>
            <a:off x="4401425" y="1371600"/>
            <a:ext cx="6035040" cy="40896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2653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19B69B-F155-401D-B113-B19F3D42BC26}"/>
              </a:ext>
            </a:extLst>
          </p:cNvPr>
          <p:cNvSpPr/>
          <p:nvPr/>
        </p:nvSpPr>
        <p:spPr>
          <a:xfrm>
            <a:off x="2457239" y="3315843"/>
            <a:ext cx="1368051" cy="309630"/>
          </a:xfrm>
          <a:prstGeom prst="rect">
            <a:avLst/>
          </a:prstGeom>
          <a:solidFill>
            <a:srgbClr val="FFBE3C"/>
          </a:solidFill>
          <a:ln>
            <a:solidFill>
              <a:srgbClr val="FFB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Qanelas Italic" panose="00000500000000000000" pitchFamily="50" charset="-52"/>
            </a:endParaRPr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810752" y="638057"/>
            <a:ext cx="2577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C000"/>
                </a:solidFill>
                <a:latin typeface="Qanelas" panose="00000500000000000000" pitchFamily="2" charset="-52"/>
              </a:rPr>
              <a:t>Механизмы формирования регламентированной отчетности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5" y="457201"/>
            <a:ext cx="10203135" cy="62701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5345"/>
          <a:stretch/>
        </p:blipFill>
        <p:spPr>
          <a:xfrm>
            <a:off x="4401425" y="1415037"/>
            <a:ext cx="6017895" cy="411124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867458" y="2009775"/>
            <a:ext cx="20281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Механизм регламентированных отчетов отвечает за формирование документов (комплектов отчетов) по типовым формам с возможностью их автоматизированной выгрузки в</a:t>
            </a:r>
            <a:br>
              <a:rPr lang="ru-RU" sz="1300" dirty="0">
                <a:latin typeface="Qanelas" panose="00000500000000000000" pitchFamily="2" charset="-52"/>
              </a:rPr>
            </a:br>
            <a:r>
              <a:rPr lang="ru-RU" sz="1300" dirty="0">
                <a:latin typeface="Qanelas" panose="00000500000000000000" pitchFamily="2" charset="-52"/>
              </a:rPr>
              <a:t>различные форматы обмена для дальнейшей передачи во  внешние ИС</a:t>
            </a: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 </a:t>
            </a: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Возможно опциональное использование ЭЦП </a:t>
            </a:r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2133600"/>
            <a:ext cx="2960370" cy="20002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04" y="2050561"/>
            <a:ext cx="116654" cy="1999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1259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19B69B-F155-401D-B113-B19F3D42BC26}"/>
              </a:ext>
            </a:extLst>
          </p:cNvPr>
          <p:cNvSpPr/>
          <p:nvPr/>
        </p:nvSpPr>
        <p:spPr>
          <a:xfrm>
            <a:off x="3011307" y="3315843"/>
            <a:ext cx="628518" cy="309630"/>
          </a:xfrm>
          <a:prstGeom prst="rect">
            <a:avLst/>
          </a:prstGeom>
          <a:solidFill>
            <a:srgbClr val="FFBE3C"/>
          </a:solidFill>
          <a:ln>
            <a:solidFill>
              <a:srgbClr val="FFB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Qanelas Italic" panose="00000500000000000000" pitchFamily="50" charset="-52"/>
            </a:endParaRPr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854373" y="433205"/>
            <a:ext cx="28152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2" charset="-52"/>
              </a:rPr>
              <a:t>Возможность настройки и формирования типовых форм Плана ФХД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456" y="490384"/>
            <a:ext cx="10203135" cy="62701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854373" y="2121600"/>
            <a:ext cx="21233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Программно-функциональный блок регламентированных отчетов обеспечивает формирование экранных и печатных форм Плана ФХД, соответствующих требованиям приказов 186н МФ РФ (до 2021 года) и 168н (для федеральных учреждений с 2021 года), а также комплектов расчетов обоснований к ним</a:t>
            </a: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Имеется  возможность выгрузки показателей ПФХД во  внешние АИС, в т.ч. и с использованием ЭЦП </a:t>
            </a:r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04" y="2200284"/>
            <a:ext cx="116654" cy="1999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848" y="1272809"/>
            <a:ext cx="6662748" cy="43254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044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2">
            <a:extLst>
              <a:ext uri="{FF2B5EF4-FFF2-40B4-BE49-F238E27FC236}">
                <a16:creationId xmlns:a16="http://schemas.microsoft.com/office/drawing/2014/main" id="{1DEBA90A-0D84-4585-9907-F6D5BF8E8789}"/>
              </a:ext>
            </a:extLst>
          </p:cNvPr>
          <p:cNvSpPr txBox="1">
            <a:spLocks/>
          </p:cNvSpPr>
          <p:nvPr/>
        </p:nvSpPr>
        <p:spPr>
          <a:xfrm>
            <a:off x="1524000" y="1327768"/>
            <a:ext cx="9678447" cy="4419600"/>
          </a:xfrm>
          <a:prstGeom prst="rect">
            <a:avLst/>
          </a:prstGeom>
        </p:spPr>
        <p:txBody>
          <a:bodyPr>
            <a:noAutofit/>
          </a:bodyPr>
          <a:lstStyle>
            <a:lvl1pPr marL="362822" indent="-36282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86115" indent="-30403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1089" indent="-24356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6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93172" indent="-241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48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5256" indent="-24020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3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60698" indent="-241882" algn="l" defTabSz="967527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4462" indent="-241882" algn="l" defTabSz="967527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225" indent="-241882" algn="l" defTabSz="967527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1988" indent="-241882" algn="l" defTabSz="967527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ru-RU" sz="1800" b="1" dirty="0">
                <a:latin typeface="Qanelas" panose="00000500000000000000" pitchFamily="50" charset="-52"/>
              </a:rPr>
              <a:t>Программный продукт «1С:ПФУ ГУ КОРП» </a:t>
            </a:r>
            <a:r>
              <a:rPr lang="ru-RU" sz="1800" dirty="0">
                <a:latin typeface="Qanelas" panose="00000500000000000000" pitchFamily="50" charset="-52"/>
              </a:rPr>
              <a:t>предназначен для автоматизации процессов планирования и бюджетирования финансово-хозяйственной деятельности государственных учреждений (бюджетных, автономных и казенных) регионального и федерального уровня, включая сети подведомственных учреждений, а также учреждения непосредственно осуществляющие функцию централизованного учета (централизованные бухгалтерии административного и/или отраслевого подчинения)</a:t>
            </a:r>
          </a:p>
          <a:p>
            <a:pPr marL="0" indent="0">
              <a:spcAft>
                <a:spcPts val="600"/>
              </a:spcAft>
              <a:buClr>
                <a:schemeClr val="tx1"/>
              </a:buClr>
              <a:buNone/>
            </a:pPr>
            <a:r>
              <a:rPr lang="ru-RU" sz="1800" dirty="0">
                <a:latin typeface="Qanelas" panose="00000500000000000000" pitchFamily="50" charset="-52"/>
              </a:rPr>
              <a:t>Представляет собой комплекс готовых и адаптируемых решений, которые обеспечивают автоматизацию всех основных процессов указанной предметной области, включая ввод (загрузку) первичных показателей финансово-хозяйственной деятельности, их хранение и обработку по заданным (настраиваемым) алгоритмам, формирование оперативной, регламентированной и аналитической отчетности с возможностью выгрузки во внешние информационные системы (сервисы)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ru-RU" sz="1800" dirty="0">
                <a:latin typeface="Qanelas Medium" panose="00000600000000000000" pitchFamily="50" charset="-52"/>
              </a:rPr>
              <a:t>Наибольший эффект от использования программного продукта достигается при его использовании в качестве компоненты (подсистемы) комплексных информационных систем планирования и учета результатов ФХД на платформе 1С:Фреш</a:t>
            </a:r>
          </a:p>
          <a:p>
            <a:pPr marL="0" indent="0">
              <a:buFontTx/>
              <a:buNone/>
            </a:pPr>
            <a:endParaRPr lang="ru-RU" sz="1800" b="0" dirty="0">
              <a:latin typeface="Qanelas" panose="00000500000000000000" pitchFamily="50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9762DEB-C49D-4B3A-A058-DF0DA44D8628}"/>
              </a:ext>
            </a:extLst>
          </p:cNvPr>
          <p:cNvSpPr/>
          <p:nvPr/>
        </p:nvSpPr>
        <p:spPr bwMode="auto">
          <a:xfrm>
            <a:off x="1066800" y="443841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Qanelas" panose="00000500000000000000" pitchFamily="50" charset="-52"/>
              </a:rPr>
              <a:t>Назначение и область применения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821" y="1400110"/>
            <a:ext cx="106285" cy="1999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9" y="3224158"/>
            <a:ext cx="106285" cy="19997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9" y="4948217"/>
            <a:ext cx="106285" cy="1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2449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13721" y="533400"/>
            <a:ext cx="7539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2" charset="-52"/>
              </a:rPr>
              <a:t>Механизмы получения и использования эталонных значений классификатора «Реестр государственных услуг»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9220200" y="2581528"/>
            <a:ext cx="2478105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Возможность загрузки федерального перечня (классификатора)  государственных услуг и работ с сайта </a:t>
            </a:r>
            <a:r>
              <a:rPr lang="en-US" sz="1300" dirty="0">
                <a:solidFill>
                  <a:schemeClr val="accent6"/>
                </a:solidFill>
                <a:latin typeface="Qanelas" panose="00000500000000000000" pitchFamily="2" charset="-52"/>
              </a:rPr>
              <a:t>budget.gov.ru</a:t>
            </a:r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  <a:p>
            <a:pPr lvl="0"/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  <a:p>
            <a:r>
              <a:rPr lang="ru-RU" sz="1300" dirty="0">
                <a:latin typeface="Qanelas" panose="00000500000000000000" pitchFamily="2" charset="-52"/>
              </a:rPr>
              <a:t>Возможность автоматизированной интерактивной загрузки классификатора</a:t>
            </a:r>
          </a:p>
          <a:p>
            <a:endParaRPr lang="ru-RU" sz="1300" dirty="0">
              <a:latin typeface="Qanelas" panose="00000500000000000000" pitchFamily="2" charset="-52"/>
            </a:endParaRPr>
          </a:p>
          <a:p>
            <a:pPr lvl="0"/>
            <a:r>
              <a:rPr lang="ru-RU" sz="1300" dirty="0">
                <a:latin typeface="Qanelas" panose="00000500000000000000" pitchFamily="2" charset="-52"/>
              </a:rPr>
              <a:t>Возможность привязки наборов государственных услуг и работ к подведомственным учреждениям (центрам финансового учета)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594" y="3076680"/>
            <a:ext cx="106285" cy="199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594" y="4007432"/>
            <a:ext cx="106285" cy="1999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1957" y="4838195"/>
            <a:ext cx="106285" cy="1999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3721" y="1447800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latin typeface="Qanelas" panose="00000500000000000000" pitchFamily="2" charset="-52"/>
              </a:rPr>
              <a:t>1С: ПФУ ГУ КОРП содержит следующие возможности для управления государственными заданиями: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4" y="2438400"/>
            <a:ext cx="8138160" cy="37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83323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571" y="2985096"/>
            <a:ext cx="1419225" cy="3232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87" y="435422"/>
            <a:ext cx="10203135" cy="627017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6062201-2D09-4EED-B987-94ED299316FE}"/>
              </a:ext>
            </a:extLst>
          </p:cNvPr>
          <p:cNvSpPr/>
          <p:nvPr/>
        </p:nvSpPr>
        <p:spPr>
          <a:xfrm>
            <a:off x="5266278" y="2895600"/>
            <a:ext cx="5477922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777603" y="890397"/>
            <a:ext cx="2803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2" charset="-52"/>
              </a:rPr>
              <a:t>Ведение реестров (перечней) государственных услуг и работ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648" t="1538"/>
          <a:stretch/>
        </p:blipFill>
        <p:spPr>
          <a:xfrm>
            <a:off x="4229416" y="1333500"/>
            <a:ext cx="6443779" cy="4191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845862" y="2347276"/>
            <a:ext cx="1857981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В программе реализовано автоматизированное ведение комплексного реестра государственных услуг и работ, включая Федеральный, Общероссийский, Региональный и Отраслевой перечни</a:t>
            </a:r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05" y="2399488"/>
            <a:ext cx="116654" cy="1999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8311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6B091E-ACDE-4B94-A723-84AB8E42EE64}"/>
              </a:ext>
            </a:extLst>
          </p:cNvPr>
          <p:cNvSpPr/>
          <p:nvPr/>
        </p:nvSpPr>
        <p:spPr>
          <a:xfrm>
            <a:off x="2457239" y="2433570"/>
            <a:ext cx="1368051" cy="309630"/>
          </a:xfrm>
          <a:prstGeom prst="rect">
            <a:avLst/>
          </a:prstGeom>
          <a:solidFill>
            <a:srgbClr val="FFBE3C"/>
          </a:solidFill>
          <a:ln>
            <a:solidFill>
              <a:srgbClr val="FFB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Qanelas Italic" panose="00000500000000000000" pitchFamily="50" charset="-52"/>
            </a:endParaRPr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527037" y="800733"/>
            <a:ext cx="28914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" panose="00000500000000000000" pitchFamily="2" charset="-52"/>
              </a:rPr>
              <a:t>Формирование экранных и печатных форм государственных заданий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32" y="533400"/>
            <a:ext cx="10203135" cy="627017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541628" y="2839403"/>
            <a:ext cx="2505866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Формирование сводного регламентированного отчета по форме ОКУД 0506001 «Государственное задание», включающего полный перечень работ и услуг учреждения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80" y="2895600"/>
            <a:ext cx="116654" cy="199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604" y="1312528"/>
            <a:ext cx="6768465" cy="41595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3185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86B091E-ACDE-4B94-A723-84AB8E42EE64}"/>
              </a:ext>
            </a:extLst>
          </p:cNvPr>
          <p:cNvSpPr/>
          <p:nvPr/>
        </p:nvSpPr>
        <p:spPr>
          <a:xfrm>
            <a:off x="2457239" y="2433570"/>
            <a:ext cx="1368051" cy="309630"/>
          </a:xfrm>
          <a:prstGeom prst="rect">
            <a:avLst/>
          </a:prstGeom>
          <a:solidFill>
            <a:srgbClr val="FFBE3C"/>
          </a:solidFill>
          <a:ln>
            <a:solidFill>
              <a:srgbClr val="FFB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Qanelas Italic" panose="00000500000000000000" pitchFamily="50" charset="-52"/>
            </a:endParaRPr>
          </a:p>
        </p:txBody>
      </p:sp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734315" y="1208714"/>
            <a:ext cx="2891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C000"/>
                </a:solidFill>
                <a:latin typeface="Qanelas Light" panose="00000400000000000000" pitchFamily="50" charset="-52"/>
              </a:rPr>
              <a:t>Встроенная панель аналитический</a:t>
            </a:r>
            <a:br>
              <a:rPr lang="ru-RU" sz="2000" dirty="0">
                <a:solidFill>
                  <a:srgbClr val="FFC000"/>
                </a:solidFill>
                <a:latin typeface="Qanelas Light" panose="00000400000000000000" pitchFamily="50" charset="-52"/>
              </a:rPr>
            </a:br>
            <a:r>
              <a:rPr lang="ru-RU" sz="2000" dirty="0">
                <a:solidFill>
                  <a:srgbClr val="FFC000"/>
                </a:solidFill>
                <a:latin typeface="Qanelas Light" panose="00000400000000000000" pitchFamily="50" charset="-52"/>
              </a:rPr>
              <a:t>отчетов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6D2B48-E7DC-4B99-823E-B4AA72F73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32" y="533400"/>
            <a:ext cx="10203135" cy="627017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732694" y="2559596"/>
            <a:ext cx="23282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Встроенная панель аналитических отчетов позволяет формировать пользовательские наборы графических представлений данных в произвольной комбинации с таблицами, что обеспечивает пользователям дополнительные возможности для визуализации и анализа данных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36" y="2588385"/>
            <a:ext cx="116654" cy="1999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pic>
        <p:nvPicPr>
          <p:cNvPr id="9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/>
          <a:stretch/>
        </p:blipFill>
        <p:spPr bwMode="auto">
          <a:xfrm>
            <a:off x="3936230" y="1377583"/>
            <a:ext cx="6698014" cy="412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90528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761999" y="609600"/>
            <a:ext cx="937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/>
              <a:t>Эффекты от внедрения ПП «1С:ПФУ ГУ КОРП»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1999" y="1295400"/>
            <a:ext cx="1066800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Qanelas" panose="00000500000000000000" pitchFamily="50" charset="-52"/>
              </a:rPr>
              <a:t>Для бюджетных, автономных и казенных учреждений</a:t>
            </a:r>
          </a:p>
          <a:p>
            <a:endParaRPr lang="ru-RU" sz="1400" dirty="0">
              <a:latin typeface="Qanelas Light" panose="00000400000000000000" pitchFamily="50" charset="-52"/>
            </a:endParaRP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Обеспечение принципа единого (однократного) ввода информации: автоматизированное отражение данных расчетов (проведение) в регистрах системы для дальнейшего использования во всех процессах планирования и исполнения при формировании производных показателей и отчетов;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Доступность всех необходимых для осуществления планирования бюджетных, федеральных, региональных и отраслевых классификаторов, актуальность которых поддерживается разработчиком</a:t>
            </a:r>
            <a:r>
              <a:rPr lang="en-US" sz="1400" dirty="0">
                <a:latin typeface="Qanelas Light" panose="00000400000000000000" pitchFamily="50" charset="-52"/>
              </a:rPr>
              <a:t>;</a:t>
            </a:r>
            <a:endParaRPr lang="ru-RU" sz="1400" dirty="0">
              <a:latin typeface="Qanelas Light" panose="00000400000000000000" pitchFamily="50" charset="-52"/>
            </a:endParaRP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Унификация основного набора используемой нормативно-справочной информации (НСИ): регламентированные статьи, статьи управленческого учета, номенклатура закупок, номенклатура услуг (связь с отраслевыми классификаторами);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Повышение достоверности и прозрачности информации;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автоматизированного формирования учреждениями обоснований потребностей в закупках на основании подготовленных в Системе шаблонов, включая расчет НМЦК в соответствии с Федеральным законом РФ от 05.04.2013г. № 44-ФЗ, а также их автоматизированное согласование;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автоматизированного включения данных заявок в проект Плана ФХД и бюджетной сметы учреждения с последующим формированием на их основе сводного отчета с детализацией по широкому спектру аналитик (аналитические коды КПС, КОСГУ, КФО, вид закупки (управленческая статья);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автоматизированного формирования проекта плана закупок по форме учреждения (с поддержкой основных требований ФЗ-44) на основе утвержденного Плана ФХД и бюджетной сметы для дальнейшего его использования в качестве основы при размещении Плана закупок на ЕАИС;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формирования сводов по отраслям и районам с максимальной детализацией и группировкой по любому из перечисленных выше видов сквозных аналитик;</a:t>
            </a:r>
          </a:p>
        </p:txBody>
      </p:sp>
    </p:spTree>
    <p:extLst>
      <p:ext uri="{BB962C8B-B14F-4D97-AF65-F5344CB8AC3E}">
        <p14:creationId xmlns:p14="http://schemas.microsoft.com/office/powerpoint/2010/main" val="238921664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762000" y="609600"/>
            <a:ext cx="937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/>
              <a:t>Эффекты от внедрения ПП «1С:ПФУ ГУ КОРП»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81455" y="1295400"/>
            <a:ext cx="1066800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Qanelas" panose="00000500000000000000" pitchFamily="50" charset="-52"/>
              </a:rPr>
              <a:t>Для бюджетных, автономных и казенных учреждений (продолжение)</a:t>
            </a:r>
          </a:p>
          <a:p>
            <a:endParaRPr lang="ru-RU" sz="1400" dirty="0">
              <a:latin typeface="Qanelas Light" panose="00000400000000000000" pitchFamily="50" charset="-52"/>
            </a:endParaRP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автоматизации ввода данных по предоставляемым субсидиям на иные цели с детализацией до предмета закупки (наименования расхода)</a:t>
            </a:r>
            <a:r>
              <a:rPr lang="en-US" sz="1400" dirty="0">
                <a:latin typeface="Qanelas Light" panose="00000400000000000000" pitchFamily="50" charset="-52"/>
              </a:rPr>
              <a:t>;</a:t>
            </a:r>
            <a:endParaRPr lang="ru-RU" sz="1400" dirty="0">
              <a:latin typeface="Qanelas Light" panose="00000400000000000000" pitchFamily="50" charset="-52"/>
            </a:endParaRP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автоматического расчета базовых нормативов затрат и объемов финансового обеспечения на выполнение государственного задания по каждому учреждению сети</a:t>
            </a:r>
            <a:r>
              <a:rPr lang="en-US" sz="1400" dirty="0">
                <a:latin typeface="Qanelas Light" panose="00000400000000000000" pitchFamily="50" charset="-52"/>
              </a:rPr>
              <a:t>;</a:t>
            </a:r>
            <a:endParaRPr lang="ru-RU" sz="1400" dirty="0">
              <a:latin typeface="Qanelas Light" panose="00000400000000000000" pitchFamily="50" charset="-52"/>
            </a:endParaRP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Унификация форм ввода/загрузки данных показателей расчетов по всем направлениям расходов и доходов (собственные доходы, ПД);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автоматизированной загрузки данных контрольных цифр в разрезе целевых статей для дальнейшего распределения по учреждениям; использование полученных детализированных контрольных цифр для сравнения и анализа с оценочными (прогнозными) и нормативно-расчетными объемами СГЗ (СИЦ);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автоматизированной балансировки показателей бюджетов с контрольными цифрами и суммами нормативов затрат;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Формирование объемов и перечня расходов к заявкам на дополнительную потребность, печать регламентированных заявок на дополнительную потребность по формам ГРБС</a:t>
            </a:r>
            <a:r>
              <a:rPr lang="en-US" sz="1400" dirty="0">
                <a:latin typeface="Qanelas Light" panose="00000400000000000000" pitchFamily="50" charset="-52"/>
              </a:rPr>
              <a:t>;</a:t>
            </a:r>
            <a:endParaRPr lang="ru-RU" sz="1400" dirty="0">
              <a:latin typeface="Qanelas Light" panose="00000400000000000000" pitchFamily="50" charset="-52"/>
            </a:endParaRP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Создание, регистрация и хранение версий бюджета с возможностью построения отчетов для сравнения и оценки динамики показателей в различных версиях</a:t>
            </a:r>
            <a:r>
              <a:rPr lang="en-US" sz="1400" dirty="0">
                <a:latin typeface="Qanelas Light" panose="00000400000000000000" pitchFamily="50" charset="-52"/>
              </a:rPr>
              <a:t>;</a:t>
            </a:r>
            <a:endParaRPr lang="ru-RU" sz="1400" dirty="0">
              <a:latin typeface="Qanelas Light" panose="00000400000000000000" pitchFamily="50" charset="-52"/>
            </a:endParaRP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Автоматизированное создание  всех основных отчетных форм, используемых на этапе планирования и исполнения; </a:t>
            </a:r>
          </a:p>
          <a:p>
            <a:pPr marL="285750" indent="-285750"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построения произвольных (управленческих) отчетов, которые необходимы на стадиях предварительной оценки потребностей (договоры, закупки прошлых лет, статистика изменений и движений по контингентам и т.п.).</a:t>
            </a:r>
          </a:p>
        </p:txBody>
      </p:sp>
    </p:spTree>
    <p:extLst>
      <p:ext uri="{BB962C8B-B14F-4D97-AF65-F5344CB8AC3E}">
        <p14:creationId xmlns:p14="http://schemas.microsoft.com/office/powerpoint/2010/main" val="251027428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762001" y="609600"/>
            <a:ext cx="937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/>
              <a:t>Эффекты от внедрения ПП «1С:ПФУ ГУ КОРП»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2001" y="1295400"/>
            <a:ext cx="10287000" cy="4533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B834"/>
              </a:buClr>
            </a:pPr>
            <a:r>
              <a:rPr lang="ru-RU" dirty="0">
                <a:latin typeface="Qanelas" panose="00000500000000000000" pitchFamily="50" charset="-52"/>
              </a:rPr>
              <a:t>Для финансового органа (при внедрении облачного сервиса)</a:t>
            </a: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endParaRPr lang="ru-RU" sz="1400" dirty="0">
              <a:latin typeface="Qanelas Light" panose="00000400000000000000" pitchFamily="50" charset="-52"/>
            </a:endParaRP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Повышение достоверности и прозрачности информации, с детализацией до аналитических признаков конкретного бюджетного учреждения.</a:t>
            </a: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Повышение качества финансового менеджмента за счет построения системы рейтингов учреждений, основанных на учетных данных регионального сервиса управленческого учета и планирования ФХД государственного учреждения.   </a:t>
            </a: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формирования бюджета как «сверху вниз», так и «снизу-вверх».</a:t>
            </a: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Сокращение расходов на ФОТ сотрудников финансово-экономических служб до 50 %.</a:t>
            </a: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Выявление нецелевого или неэффективного использования бюджетных средств.</a:t>
            </a: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Контроль эффективности планирования и исполнения Плана ФХД учреждений.</a:t>
            </a: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построения произвольных (управленческих) отчетов, с детализацией до аналитических признаков конкретного бюджетного учреждения.</a:t>
            </a:r>
          </a:p>
          <a:p>
            <a:pPr marL="285750" indent="-285750">
              <a:lnSpc>
                <a:spcPct val="150000"/>
              </a:lnSpc>
              <a:buClr>
                <a:srgbClr val="FFB834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latin typeface="Qanelas Light" panose="00000400000000000000" pitchFamily="50" charset="-52"/>
              </a:rPr>
              <a:t>Возможность прямой трансляции региональных тарифов, лимитов и цен подведомственным учреждениям, а также автоматического контроля за их применением в расчетах потребностей. </a:t>
            </a:r>
          </a:p>
        </p:txBody>
      </p:sp>
    </p:spTree>
    <p:extLst>
      <p:ext uri="{BB962C8B-B14F-4D97-AF65-F5344CB8AC3E}">
        <p14:creationId xmlns:p14="http://schemas.microsoft.com/office/powerpoint/2010/main" val="253340767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1F0AE3-0ED1-4DAB-9534-47777C3D75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051" b="32045"/>
          <a:stretch/>
        </p:blipFill>
        <p:spPr>
          <a:xfrm>
            <a:off x="0" y="410276"/>
            <a:ext cx="12192000" cy="2592947"/>
          </a:xfrm>
          <a:prstGeom prst="rect">
            <a:avLst/>
          </a:prstGeom>
        </p:spPr>
      </p:pic>
      <p:sp>
        <p:nvSpPr>
          <p:cNvPr id="9" name="1 Подзаголовок низ">
            <a:extLst>
              <a:ext uri="{FF2B5EF4-FFF2-40B4-BE49-F238E27FC236}">
                <a16:creationId xmlns:a16="http://schemas.microsoft.com/office/drawing/2014/main" id="{4FA80751-175B-46BB-A2B3-2248AA548C17}"/>
              </a:ext>
            </a:extLst>
          </p:cNvPr>
          <p:cNvSpPr txBox="1"/>
          <p:nvPr/>
        </p:nvSpPr>
        <p:spPr>
          <a:xfrm>
            <a:off x="1524000" y="5570155"/>
            <a:ext cx="2553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272727"/>
                </a:solidFill>
                <a:latin typeface="Qanelas Bold" panose="00000800000000000000" pitchFamily="50" charset="-52"/>
                <a:ea typeface="Times New Roman" panose="02020603050405020304" pitchFamily="18" charset="0"/>
              </a:rPr>
              <a:t>+7</a:t>
            </a:r>
            <a:r>
              <a:rPr lang="en-US" dirty="0">
                <a:solidFill>
                  <a:srgbClr val="272727"/>
                </a:solidFill>
                <a:latin typeface="Qanelas Bold" panose="00000800000000000000" pitchFamily="50" charset="-52"/>
                <a:ea typeface="Times New Roman" panose="02020603050405020304" pitchFamily="18" charset="0"/>
              </a:rPr>
              <a:t> (812) 426-32-60</a:t>
            </a:r>
            <a:endParaRPr lang="ru-RU" dirty="0">
              <a:solidFill>
                <a:srgbClr val="272727"/>
              </a:solidFill>
              <a:latin typeface="Qanelas Bold" panose="00000800000000000000" pitchFamily="50" charset="-52"/>
              <a:ea typeface="Times New Roman" panose="02020603050405020304" pitchFamily="18" charset="0"/>
            </a:endParaRPr>
          </a:p>
        </p:txBody>
      </p:sp>
      <p:sp>
        <p:nvSpPr>
          <p:cNvPr id="10" name="1 Подзаголовок низ">
            <a:extLst>
              <a:ext uri="{FF2B5EF4-FFF2-40B4-BE49-F238E27FC236}">
                <a16:creationId xmlns:a16="http://schemas.microsoft.com/office/drawing/2014/main" id="{160CD430-E9A3-4A9D-A12C-35D332D3E803}"/>
              </a:ext>
            </a:extLst>
          </p:cNvPr>
          <p:cNvSpPr txBox="1"/>
          <p:nvPr/>
        </p:nvSpPr>
        <p:spPr>
          <a:xfrm>
            <a:off x="4824371" y="5570155"/>
            <a:ext cx="229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72727"/>
                </a:solidFill>
                <a:latin typeface="Qanelas Bold" panose="00000800000000000000" pitchFamily="50" charset="-52"/>
                <a:ea typeface="Times New Roman" panose="02020603050405020304" pitchFamily="18" charset="0"/>
              </a:rPr>
              <a:t>pfu@omegafuture.ru</a:t>
            </a:r>
            <a:endParaRPr lang="ru-RU" dirty="0">
              <a:solidFill>
                <a:srgbClr val="272727"/>
              </a:solidFill>
              <a:latin typeface="Qanelas Bold" panose="00000800000000000000" pitchFamily="50" charset="-52"/>
              <a:ea typeface="Times New Roman" panose="02020603050405020304" pitchFamily="18" charset="0"/>
            </a:endParaRPr>
          </a:p>
        </p:txBody>
      </p:sp>
      <p:sp>
        <p:nvSpPr>
          <p:cNvPr id="11" name="1 Подзаголовок низ">
            <a:extLst>
              <a:ext uri="{FF2B5EF4-FFF2-40B4-BE49-F238E27FC236}">
                <a16:creationId xmlns:a16="http://schemas.microsoft.com/office/drawing/2014/main" id="{E09721D8-7B9C-4587-86DC-F2C10AF48525}"/>
              </a:ext>
            </a:extLst>
          </p:cNvPr>
          <p:cNvSpPr txBox="1"/>
          <p:nvPr/>
        </p:nvSpPr>
        <p:spPr>
          <a:xfrm>
            <a:off x="8097013" y="5570155"/>
            <a:ext cx="218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Qanelas Bold" panose="00000800000000000000" pitchFamily="50" charset="-52"/>
              </a:rPr>
              <a:t>www.pfhd.ru</a:t>
            </a:r>
            <a:endParaRPr lang="ru-RU" dirty="0">
              <a:latin typeface="Qanelas Bold" panose="00000800000000000000" pitchFamily="50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60E222-9141-4757-A477-1F7A61E82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5106" y="3751506"/>
            <a:ext cx="1451007" cy="15129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42D35F-7ECE-4605-89A4-86D5DB70F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5979" y="3751504"/>
            <a:ext cx="1512941" cy="15129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8038A4-5F3B-4BE7-9628-5FF59DD31A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42" y="3751504"/>
            <a:ext cx="1512941" cy="1512941"/>
          </a:xfrm>
          <a:prstGeom prst="rect">
            <a:avLst/>
          </a:prstGeom>
        </p:spPr>
      </p:pic>
      <p:sp>
        <p:nvSpPr>
          <p:cNvPr id="15" name="1 Подзаголовок низ">
            <a:extLst>
              <a:ext uri="{FF2B5EF4-FFF2-40B4-BE49-F238E27FC236}">
                <a16:creationId xmlns:a16="http://schemas.microsoft.com/office/drawing/2014/main" id="{6CA3CC59-C462-4BCE-B240-82D589A7E97B}"/>
              </a:ext>
            </a:extLst>
          </p:cNvPr>
          <p:cNvSpPr txBox="1"/>
          <p:nvPr/>
        </p:nvSpPr>
        <p:spPr>
          <a:xfrm>
            <a:off x="1250256" y="1133386"/>
            <a:ext cx="10200064" cy="119539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6400" dirty="0">
                <a:solidFill>
                  <a:schemeClr val="bg1"/>
                </a:solidFill>
                <a:latin typeface="Qanelas Bold" panose="00000800000000000000" pitchFamily="50" charset="-52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118543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849F9D06-F0CE-4B53-8096-4D6AE978029C}"/>
              </a:ext>
            </a:extLst>
          </p:cNvPr>
          <p:cNvSpPr txBox="1"/>
          <p:nvPr/>
        </p:nvSpPr>
        <p:spPr>
          <a:xfrm>
            <a:off x="255012" y="200063"/>
            <a:ext cx="1168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C000"/>
                </a:solidFill>
                <a:latin typeface="Qanelas" panose="00000500000000000000" pitchFamily="50" charset="-52"/>
              </a:rPr>
              <a:t>ПиБ ФХД, как составная часть Единой централизованной информационной системы планирования и учета результатов ФХД на платформе 1С:Фреш 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grpSp>
        <p:nvGrpSpPr>
          <p:cNvPr id="89" name="Группа 88"/>
          <p:cNvGrpSpPr/>
          <p:nvPr/>
        </p:nvGrpSpPr>
        <p:grpSpPr>
          <a:xfrm>
            <a:off x="314996" y="1148881"/>
            <a:ext cx="11302487" cy="5328119"/>
            <a:chOff x="314996" y="1148881"/>
            <a:chExt cx="11302487" cy="5328119"/>
          </a:xfrm>
        </p:grpSpPr>
        <p:sp>
          <p:nvSpPr>
            <p:cNvPr id="33" name="Text Box 57">
              <a:extLst>
                <a:ext uri="{FF2B5EF4-FFF2-40B4-BE49-F238E27FC236}">
                  <a16:creationId xmlns:a16="http://schemas.microsoft.com/office/drawing/2014/main" id="{DF4D1C54-8077-4804-8E4A-009811F2A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1683402"/>
              <a:ext cx="2069473" cy="1406721"/>
            </a:xfrm>
            <a:prstGeom prst="roundRect">
              <a:avLst>
                <a:gd name="adj" fmla="val 0"/>
              </a:avLst>
            </a:prstGeom>
            <a:solidFill>
              <a:srgbClr val="EE6C00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Функция «Планирование и бюджетирование ФХД»</a:t>
              </a:r>
            </a:p>
          </p:txBody>
        </p:sp>
        <p:sp>
          <p:nvSpPr>
            <p:cNvPr id="35" name="Text Box 57">
              <a:extLst>
                <a:ext uri="{FF2B5EF4-FFF2-40B4-BE49-F238E27FC236}">
                  <a16:creationId xmlns:a16="http://schemas.microsoft.com/office/drawing/2014/main" id="{316138EF-E97A-418B-A81A-DA16FC813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3497" y="1683402"/>
              <a:ext cx="1984379" cy="1406721"/>
            </a:xfrm>
            <a:prstGeom prst="roundRect">
              <a:avLst>
                <a:gd name="adj" fmla="val 0"/>
              </a:avLst>
            </a:prstGeom>
            <a:solidFill>
              <a:srgbClr val="6A4BCC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Функция «Бюджетный (бухгалтерский) учет»</a:t>
              </a:r>
            </a:p>
          </p:txBody>
        </p:sp>
        <p:sp>
          <p:nvSpPr>
            <p:cNvPr id="36" name="Text Box 57">
              <a:extLst>
                <a:ext uri="{FF2B5EF4-FFF2-40B4-BE49-F238E27FC236}">
                  <a16:creationId xmlns:a16="http://schemas.microsoft.com/office/drawing/2014/main" id="{DE7F3FCF-D62A-4A69-9C4F-FA04B164D6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4405517"/>
              <a:ext cx="2069473" cy="1406721"/>
            </a:xfrm>
            <a:prstGeom prst="roundRect">
              <a:avLst>
                <a:gd name="adj" fmla="val 0"/>
              </a:avLst>
            </a:prstGeom>
            <a:solidFill>
              <a:srgbClr val="6BB964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Функция «Управление документарными процессами»</a:t>
              </a:r>
            </a:p>
          </p:txBody>
        </p:sp>
        <p:sp>
          <p:nvSpPr>
            <p:cNvPr id="37" name="Text Box 57">
              <a:extLst>
                <a:ext uri="{FF2B5EF4-FFF2-40B4-BE49-F238E27FC236}">
                  <a16:creationId xmlns:a16="http://schemas.microsoft.com/office/drawing/2014/main" id="{AD520A45-EE25-47BC-B24E-2DBABE3D9B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548" y="4405516"/>
              <a:ext cx="1985328" cy="1406721"/>
            </a:xfrm>
            <a:prstGeom prst="roundRect">
              <a:avLst>
                <a:gd name="adj" fmla="val 0"/>
              </a:avLst>
            </a:prstGeom>
            <a:solidFill>
              <a:srgbClr val="D59309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Функция «Аналитический (Управленческий) учет»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E6EEB835-E1A8-482F-82FC-2F68E283EF53}"/>
                </a:ext>
              </a:extLst>
            </p:cNvPr>
            <p:cNvSpPr/>
            <p:nvPr/>
          </p:nvSpPr>
          <p:spPr>
            <a:xfrm>
              <a:off x="395695" y="1266045"/>
              <a:ext cx="8593597" cy="504952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BC02E80B-E876-4607-BFAA-97D66E392B56}"/>
                </a:ext>
              </a:extLst>
            </p:cNvPr>
            <p:cNvSpPr/>
            <p:nvPr/>
          </p:nvSpPr>
          <p:spPr>
            <a:xfrm>
              <a:off x="314996" y="1148881"/>
              <a:ext cx="9522016" cy="532811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30F201F0-0906-49D8-B3F4-4E30678EF902}"/>
                </a:ext>
              </a:extLst>
            </p:cNvPr>
            <p:cNvSpPr/>
            <p:nvPr/>
          </p:nvSpPr>
          <p:spPr>
            <a:xfrm>
              <a:off x="9963752" y="1148881"/>
              <a:ext cx="1653731" cy="532811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Text Box 57">
              <a:extLst>
                <a:ext uri="{FF2B5EF4-FFF2-40B4-BE49-F238E27FC236}">
                  <a16:creationId xmlns:a16="http://schemas.microsoft.com/office/drawing/2014/main" id="{6C85247F-9EB4-4F85-B0BA-EE558277DE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1450" y="1321347"/>
              <a:ext cx="1292637" cy="746917"/>
            </a:xfrm>
            <a:prstGeom prst="roundRect">
              <a:avLst>
                <a:gd name="adj" fmla="val 0"/>
              </a:avLst>
            </a:prstGeom>
            <a:solidFill>
              <a:srgbClr val="2AC7D4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8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Федеральные информационные системы и сервисы</a:t>
              </a:r>
            </a:p>
          </p:txBody>
        </p:sp>
        <p:sp>
          <p:nvSpPr>
            <p:cNvPr id="45" name="Text Box 57">
              <a:extLst>
                <a:ext uri="{FF2B5EF4-FFF2-40B4-BE49-F238E27FC236}">
                  <a16:creationId xmlns:a16="http://schemas.microsoft.com/office/drawing/2014/main" id="{46097C0F-56BB-455A-A27C-2DD3FE037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7227" y="2151058"/>
              <a:ext cx="1292637" cy="746917"/>
            </a:xfrm>
            <a:prstGeom prst="roundRect">
              <a:avLst>
                <a:gd name="adj" fmla="val 0"/>
              </a:avLst>
            </a:prstGeom>
            <a:solidFill>
              <a:srgbClr val="2AC7D4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8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Региональные информационные системы и сервисы</a:t>
              </a:r>
            </a:p>
          </p:txBody>
        </p:sp>
        <p:sp>
          <p:nvSpPr>
            <p:cNvPr id="46" name="Text Box 57">
              <a:extLst>
                <a:ext uri="{FF2B5EF4-FFF2-40B4-BE49-F238E27FC236}">
                  <a16:creationId xmlns:a16="http://schemas.microsoft.com/office/drawing/2014/main" id="{8BD95192-F23C-413F-9065-9F5043AA11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7227" y="2976070"/>
              <a:ext cx="1292637" cy="746917"/>
            </a:xfrm>
            <a:prstGeom prst="roundRect">
              <a:avLst>
                <a:gd name="adj" fmla="val 0"/>
              </a:avLst>
            </a:prstGeom>
            <a:solidFill>
              <a:srgbClr val="2AC7D4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8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Отраслевые информационные системы и сервисы</a:t>
              </a:r>
            </a:p>
          </p:txBody>
        </p:sp>
        <p:sp>
          <p:nvSpPr>
            <p:cNvPr id="47" name="Text Box 57">
              <a:extLst>
                <a:ext uri="{FF2B5EF4-FFF2-40B4-BE49-F238E27FC236}">
                  <a16:creationId xmlns:a16="http://schemas.microsoft.com/office/drawing/2014/main" id="{8B067ABE-7F5B-45FE-A1D9-840CDA5151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7227" y="3798200"/>
              <a:ext cx="1292637" cy="746917"/>
            </a:xfrm>
            <a:prstGeom prst="roundRect">
              <a:avLst>
                <a:gd name="adj" fmla="val 0"/>
              </a:avLst>
            </a:prstGeom>
            <a:solidFill>
              <a:srgbClr val="2AC7D4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8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Контролирующие органы (ФНС, ПФР, ФСС и пр.)</a:t>
              </a:r>
            </a:p>
          </p:txBody>
        </p:sp>
        <p:sp>
          <p:nvSpPr>
            <p:cNvPr id="48" name="Text Box 57">
              <a:extLst>
                <a:ext uri="{FF2B5EF4-FFF2-40B4-BE49-F238E27FC236}">
                  <a16:creationId xmlns:a16="http://schemas.microsoft.com/office/drawing/2014/main" id="{5D414A37-CB64-4A56-87AE-D7E6E1C8D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7227" y="4620331"/>
              <a:ext cx="1292637" cy="746917"/>
            </a:xfrm>
            <a:prstGeom prst="roundRect">
              <a:avLst>
                <a:gd name="adj" fmla="val 0"/>
              </a:avLst>
            </a:prstGeom>
            <a:solidFill>
              <a:srgbClr val="2AC7D4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8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Росстат и другие органы сбора и анализа информации</a:t>
              </a:r>
            </a:p>
          </p:txBody>
        </p:sp>
        <p:sp>
          <p:nvSpPr>
            <p:cNvPr id="50" name="Text Box 57">
              <a:extLst>
                <a:ext uri="{FF2B5EF4-FFF2-40B4-BE49-F238E27FC236}">
                  <a16:creationId xmlns:a16="http://schemas.microsoft.com/office/drawing/2014/main" id="{08A4DCD6-747A-4C82-ADEC-88DF5444B7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77227" y="5442462"/>
              <a:ext cx="1292637" cy="746917"/>
            </a:xfrm>
            <a:prstGeom prst="roundRect">
              <a:avLst>
                <a:gd name="adj" fmla="val 0"/>
              </a:avLst>
            </a:prstGeom>
            <a:solidFill>
              <a:srgbClr val="2AC7D4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8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Медицинская информационная система</a:t>
              </a:r>
            </a:p>
          </p:txBody>
        </p:sp>
        <p:sp>
          <p:nvSpPr>
            <p:cNvPr id="51" name="Text Box 57">
              <a:extLst>
                <a:ext uri="{FF2B5EF4-FFF2-40B4-BE49-F238E27FC236}">
                  <a16:creationId xmlns:a16="http://schemas.microsoft.com/office/drawing/2014/main" id="{88CE40C4-3210-443F-B3EF-E4A0E787D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1273" y="1683402"/>
              <a:ext cx="1848056" cy="1406721"/>
            </a:xfrm>
            <a:prstGeom prst="roundRect">
              <a:avLst>
                <a:gd name="adj" fmla="val 0"/>
              </a:avLst>
            </a:prstGeom>
            <a:solidFill>
              <a:srgbClr val="3499C3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Функция «Кадровый учет и расчет заработной платы»</a:t>
              </a:r>
            </a:p>
          </p:txBody>
        </p:sp>
        <p:sp>
          <p:nvSpPr>
            <p:cNvPr id="52" name="Text Box 57">
              <a:extLst>
                <a:ext uri="{FF2B5EF4-FFF2-40B4-BE49-F238E27FC236}">
                  <a16:creationId xmlns:a16="http://schemas.microsoft.com/office/drawing/2014/main" id="{FCDD8AD6-7693-4B73-9427-7C8FF4B9B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077" y="4411585"/>
              <a:ext cx="3621230" cy="1406721"/>
            </a:xfrm>
            <a:prstGeom prst="roundRect">
              <a:avLst>
                <a:gd name="adj" fmla="val 0"/>
              </a:avLst>
            </a:prstGeom>
            <a:solidFill>
              <a:srgbClr val="6CB3B3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Функции, обеспечивающие реализацию отраслевой специфики учреждения (группы учреждений)</a:t>
              </a:r>
            </a:p>
          </p:txBody>
        </p:sp>
        <p:sp>
          <p:nvSpPr>
            <p:cNvPr id="64" name="Text Box 57">
              <a:extLst>
                <a:ext uri="{FF2B5EF4-FFF2-40B4-BE49-F238E27FC236}">
                  <a16:creationId xmlns:a16="http://schemas.microsoft.com/office/drawing/2014/main" id="{ECA75A0E-2AD0-4C75-B9C1-8A647C104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2983" y="1683402"/>
              <a:ext cx="1606324" cy="1406721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Управление </a:t>
              </a:r>
              <a:r>
                <a:rPr lang="en-US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HR</a:t>
              </a: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 стратегией</a:t>
              </a:r>
            </a:p>
          </p:txBody>
        </p:sp>
        <p:sp>
          <p:nvSpPr>
            <p:cNvPr id="67" name="Text Box 57">
              <a:extLst>
                <a:ext uri="{FF2B5EF4-FFF2-40B4-BE49-F238E27FC236}">
                  <a16:creationId xmlns:a16="http://schemas.microsoft.com/office/drawing/2014/main" id="{E6B73AAA-7EB3-4171-A6E2-0E4680E90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3505292"/>
              <a:ext cx="8099707" cy="485056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0000"/>
                <a:lumOff val="40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4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Сервисы обработки и обмена данным между компонентами (подсистемами) ЕЦИС</a:t>
              </a:r>
            </a:p>
          </p:txBody>
        </p:sp>
        <p:sp>
          <p:nvSpPr>
            <p:cNvPr id="54" name="Text Box 57">
              <a:extLst>
                <a:ext uri="{FF2B5EF4-FFF2-40B4-BE49-F238E27FC236}">
                  <a16:creationId xmlns:a16="http://schemas.microsoft.com/office/drawing/2014/main" id="{E6B73AAA-7EB3-4171-A6E2-0E4680E90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961201" y="3512835"/>
              <a:ext cx="4868032" cy="485056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60000"/>
                <a:lumOff val="40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1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Сервисы обработки и обмена данным между ЕЦИС и внешними информационными системами  (сервисами)</a:t>
              </a:r>
            </a:p>
          </p:txBody>
        </p:sp>
        <p:cxnSp>
          <p:nvCxnSpPr>
            <p:cNvPr id="5" name="Прямая со стрелкой 4"/>
            <p:cNvCxnSpPr>
              <a:stCxn id="33" idx="2"/>
            </p:cNvCxnSpPr>
            <p:nvPr/>
          </p:nvCxnSpPr>
          <p:spPr>
            <a:xfrm flipH="1">
              <a:off x="1644336" y="3090123"/>
              <a:ext cx="1" cy="41516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/>
            <p:cNvCxnSpPr>
              <a:stCxn id="35" idx="2"/>
            </p:cNvCxnSpPr>
            <p:nvPr/>
          </p:nvCxnSpPr>
          <p:spPr>
            <a:xfrm flipH="1">
              <a:off x="3885212" y="3090123"/>
              <a:ext cx="475" cy="41516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>
              <a:stCxn id="51" idx="2"/>
            </p:cNvCxnSpPr>
            <p:nvPr/>
          </p:nvCxnSpPr>
          <p:spPr>
            <a:xfrm>
              <a:off x="5965301" y="3090123"/>
              <a:ext cx="0" cy="41516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>
              <a:stCxn id="51" idx="3"/>
              <a:endCxn id="64" idx="1"/>
            </p:cNvCxnSpPr>
            <p:nvPr/>
          </p:nvCxnSpPr>
          <p:spPr>
            <a:xfrm>
              <a:off x="6889329" y="2386763"/>
              <a:ext cx="213654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>
              <a:stCxn id="36" idx="0"/>
            </p:cNvCxnSpPr>
            <p:nvPr/>
          </p:nvCxnSpPr>
          <p:spPr>
            <a:xfrm flipH="1" flipV="1">
              <a:off x="1644336" y="3990348"/>
              <a:ext cx="1" cy="415169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>
              <a:stCxn id="37" idx="0"/>
            </p:cNvCxnSpPr>
            <p:nvPr/>
          </p:nvCxnSpPr>
          <p:spPr>
            <a:xfrm flipV="1">
              <a:off x="3885212" y="3990348"/>
              <a:ext cx="0" cy="41516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>
              <a:stCxn id="52" idx="0"/>
            </p:cNvCxnSpPr>
            <p:nvPr/>
          </p:nvCxnSpPr>
          <p:spPr>
            <a:xfrm flipV="1">
              <a:off x="6898692" y="3990348"/>
              <a:ext cx="0" cy="421237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>
              <a:stCxn id="67" idx="3"/>
              <a:endCxn id="54" idx="2"/>
            </p:cNvCxnSpPr>
            <p:nvPr/>
          </p:nvCxnSpPr>
          <p:spPr>
            <a:xfrm>
              <a:off x="8709307" y="3747820"/>
              <a:ext cx="443382" cy="7543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>
              <a:stCxn id="44" idx="1"/>
            </p:cNvCxnSpPr>
            <p:nvPr/>
          </p:nvCxnSpPr>
          <p:spPr>
            <a:xfrm flipH="1" flipV="1">
              <a:off x="9637745" y="1694805"/>
              <a:ext cx="523705" cy="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>
              <a:stCxn id="45" idx="1"/>
            </p:cNvCxnSpPr>
            <p:nvPr/>
          </p:nvCxnSpPr>
          <p:spPr>
            <a:xfrm flipH="1" flipV="1">
              <a:off x="9637745" y="2524516"/>
              <a:ext cx="539482" cy="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 стрелкой 79"/>
            <p:cNvCxnSpPr>
              <a:stCxn id="46" idx="1"/>
            </p:cNvCxnSpPr>
            <p:nvPr/>
          </p:nvCxnSpPr>
          <p:spPr>
            <a:xfrm flipH="1" flipV="1">
              <a:off x="9637745" y="3349528"/>
              <a:ext cx="539482" cy="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 стрелкой 81"/>
            <p:cNvCxnSpPr>
              <a:stCxn id="47" idx="1"/>
            </p:cNvCxnSpPr>
            <p:nvPr/>
          </p:nvCxnSpPr>
          <p:spPr>
            <a:xfrm flipH="1" flipV="1">
              <a:off x="9637745" y="4171658"/>
              <a:ext cx="539482" cy="1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/>
            <p:cNvCxnSpPr>
              <a:stCxn id="48" idx="1"/>
            </p:cNvCxnSpPr>
            <p:nvPr/>
          </p:nvCxnSpPr>
          <p:spPr>
            <a:xfrm flipH="1" flipV="1">
              <a:off x="9637745" y="4993788"/>
              <a:ext cx="539482" cy="2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/>
            <p:cNvCxnSpPr>
              <a:stCxn id="50" idx="1"/>
            </p:cNvCxnSpPr>
            <p:nvPr/>
          </p:nvCxnSpPr>
          <p:spPr>
            <a:xfrm flipH="1" flipV="1">
              <a:off x="9637745" y="5812237"/>
              <a:ext cx="539482" cy="3684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41511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09599" y="533400"/>
            <a:ext cx="9111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/>
              <a:t>Состав функциональных разделов программы</a:t>
            </a:r>
          </a:p>
        </p:txBody>
      </p:sp>
      <p:sp>
        <p:nvSpPr>
          <p:cNvPr id="33" name="Google Shape;115;p20"/>
          <p:cNvSpPr txBox="1">
            <a:spLocks noGrp="1"/>
          </p:cNvSpPr>
          <p:nvPr>
            <p:ph type="title"/>
          </p:nvPr>
        </p:nvSpPr>
        <p:spPr>
          <a:xfrm>
            <a:off x="1240332" y="1262809"/>
            <a:ext cx="3366985" cy="4436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lvl="0" algn="l"/>
            <a:r>
              <a:rPr lang="ru-RU" sz="2400" dirty="0">
                <a:latin typeface="Qanelas Light" panose="00000400000000000000" pitchFamily="50" charset="-52"/>
              </a:rPr>
              <a:t>1С:Планово-финансовое управление для государственных учреждений</a:t>
            </a:r>
            <a:br>
              <a:rPr lang="ru-RU" sz="2400" dirty="0">
                <a:latin typeface="Qanelas Light" panose="00000400000000000000" pitchFamily="50" charset="-52"/>
              </a:rPr>
            </a:br>
            <a:r>
              <a:rPr lang="ru-RU" sz="2400" dirty="0">
                <a:latin typeface="Qanelas Light" panose="00000400000000000000" pitchFamily="50" charset="-52"/>
              </a:rPr>
              <a:t>КОРП</a:t>
            </a:r>
            <a:br>
              <a:rPr lang="ru-RU" sz="2400" b="1" dirty="0">
                <a:latin typeface="Qanelas" panose="00000500000000000000" pitchFamily="50" charset="-52"/>
              </a:rPr>
            </a:br>
            <a:endParaRPr sz="2400" dirty="0">
              <a:latin typeface="Qanelas" panose="00000500000000000000" pitchFamily="50" charset="-52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4801018" y="1262809"/>
            <a:ext cx="5519587" cy="5106293"/>
            <a:chOff x="4386413" y="1274496"/>
            <a:chExt cx="5519587" cy="5106293"/>
          </a:xfrm>
        </p:grpSpPr>
        <p:sp>
          <p:nvSpPr>
            <p:cNvPr id="18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778" y="1483764"/>
              <a:ext cx="1355655" cy="65980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0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Планирование и бюджетирование  </a:t>
              </a:r>
            </a:p>
          </p:txBody>
        </p:sp>
        <p:sp>
          <p:nvSpPr>
            <p:cNvPr id="19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8178" y="1483765"/>
              <a:ext cx="1327463" cy="6598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defPPr>
                <a:defRPr lang="ru-RU"/>
              </a:defPPr>
              <a:lvl1pPr algn="ctr">
                <a:spcBef>
                  <a:spcPts val="0"/>
                </a:spcBef>
                <a:buClrTx/>
                <a:buNone/>
                <a:defRPr sz="900">
                  <a:solidFill>
                    <a:schemeClr val="bg1"/>
                  </a:solidFill>
                  <a:latin typeface="Qanelas" panose="00000500000000000000" pitchFamily="50" charset="-52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r>
                <a:rPr lang="ru-RU" altLang="ru-RU" sz="1000" dirty="0"/>
                <a:t>Ведение</a:t>
              </a:r>
              <a:r>
                <a:rPr lang="ru-RU" altLang="ru-RU" dirty="0"/>
                <a:t> бюджетной сметы</a:t>
              </a:r>
            </a:p>
          </p:txBody>
        </p:sp>
        <p:sp>
          <p:nvSpPr>
            <p:cNvPr id="20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9684" y="1483765"/>
              <a:ext cx="1405316" cy="6598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defPPr>
                <a:defRPr lang="ru-RU"/>
              </a:defPPr>
              <a:lvl1pPr algn="ctr">
                <a:spcBef>
                  <a:spcPts val="0"/>
                </a:spcBef>
                <a:buClrTx/>
                <a:buNone/>
                <a:defRPr sz="900">
                  <a:solidFill>
                    <a:schemeClr val="bg1"/>
                  </a:solidFill>
                  <a:latin typeface="Qanelas" panose="00000500000000000000" pitchFamily="50" charset="-52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r>
                <a:rPr lang="ru-RU" altLang="ru-RU" sz="1000" dirty="0"/>
                <a:t>Расчет нормативов к государственному заданию</a:t>
              </a:r>
            </a:p>
          </p:txBody>
        </p:sp>
        <p:sp>
          <p:nvSpPr>
            <p:cNvPr id="21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778" y="2327958"/>
              <a:ext cx="1339998" cy="65980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defPPr>
                <a:defRPr lang="ru-RU"/>
              </a:defPPr>
              <a:lvl1pPr algn="ctr">
                <a:spcBef>
                  <a:spcPts val="0"/>
                </a:spcBef>
                <a:buClrTx/>
                <a:buNone/>
                <a:defRPr sz="900">
                  <a:solidFill>
                    <a:schemeClr val="bg1"/>
                  </a:solidFill>
                  <a:latin typeface="Qanelas" panose="00000500000000000000" pitchFamily="50" charset="-52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r>
                <a:rPr lang="ru-RU" altLang="ru-RU" sz="1000" dirty="0"/>
                <a:t>Планирование закупок</a:t>
              </a:r>
            </a:p>
          </p:txBody>
        </p:sp>
        <p:sp>
          <p:nvSpPr>
            <p:cNvPr id="22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8179" y="2327958"/>
              <a:ext cx="1330760" cy="6598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defPPr>
                <a:defRPr lang="ru-RU"/>
              </a:defPPr>
              <a:lvl1pPr algn="ctr">
                <a:spcBef>
                  <a:spcPts val="0"/>
                </a:spcBef>
                <a:buClrTx/>
                <a:buNone/>
                <a:defRPr sz="900">
                  <a:solidFill>
                    <a:schemeClr val="bg1"/>
                  </a:solidFill>
                  <a:latin typeface="Qanelas" panose="00000500000000000000" pitchFamily="50" charset="-52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r>
                <a:rPr lang="ru-RU" altLang="ru-RU" dirty="0"/>
                <a:t>Управление </a:t>
              </a:r>
              <a:r>
                <a:rPr lang="ru-RU" altLang="ru-RU" sz="1000" dirty="0"/>
                <a:t>обязательствами</a:t>
              </a:r>
              <a:endParaRPr lang="ru-RU" altLang="ru-RU" dirty="0"/>
            </a:p>
          </p:txBody>
        </p:sp>
        <p:sp>
          <p:nvSpPr>
            <p:cNvPr id="24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7661" y="2327957"/>
              <a:ext cx="1407339" cy="65980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defPPr>
                <a:defRPr lang="ru-RU"/>
              </a:defPPr>
              <a:lvl1pPr algn="ctr">
                <a:spcBef>
                  <a:spcPts val="0"/>
                </a:spcBef>
                <a:buClrTx/>
                <a:buNone/>
                <a:defRPr sz="900">
                  <a:solidFill>
                    <a:schemeClr val="bg1"/>
                  </a:solidFill>
                  <a:latin typeface="Qanelas" panose="00000500000000000000" pitchFamily="50" charset="-52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r>
                <a:rPr lang="ru-RU" altLang="ru-RU" sz="1000" dirty="0"/>
                <a:t>Формирование оперативной и аналитической отчетности</a:t>
              </a:r>
            </a:p>
          </p:txBody>
        </p:sp>
        <p:sp>
          <p:nvSpPr>
            <p:cNvPr id="25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779" y="3169455"/>
              <a:ext cx="1339997" cy="65980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defPPr>
                <a:defRPr lang="ru-RU"/>
              </a:defPPr>
              <a:lvl1pPr algn="ctr">
                <a:spcBef>
                  <a:spcPts val="0"/>
                </a:spcBef>
                <a:buClrTx/>
                <a:buNone/>
                <a:defRPr sz="900">
                  <a:solidFill>
                    <a:schemeClr val="bg1"/>
                  </a:solidFill>
                  <a:latin typeface="Qanelas" panose="00000500000000000000" pitchFamily="50" charset="-52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r>
                <a:rPr lang="ru-RU" altLang="ru-RU" sz="1000" dirty="0"/>
                <a:t>Синхронизация и обмен данными</a:t>
              </a:r>
            </a:p>
          </p:txBody>
        </p:sp>
        <p:sp>
          <p:nvSpPr>
            <p:cNvPr id="26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0175" y="3169456"/>
              <a:ext cx="1345466" cy="6598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defPPr>
                <a:defRPr lang="ru-RU"/>
              </a:defPPr>
              <a:lvl1pPr algn="ctr">
                <a:spcBef>
                  <a:spcPts val="0"/>
                </a:spcBef>
                <a:buClrTx/>
                <a:buNone/>
                <a:defRPr sz="900">
                  <a:solidFill>
                    <a:schemeClr val="bg1"/>
                  </a:solidFill>
                  <a:latin typeface="Qanelas" panose="00000500000000000000" pitchFamily="50" charset="-52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r>
                <a:rPr lang="ru-RU" altLang="ru-RU" sz="1000" dirty="0"/>
                <a:t>Управление</a:t>
              </a:r>
              <a:r>
                <a:rPr lang="ru-RU" altLang="ru-RU" dirty="0"/>
                <a:t> бизнес-процессами и задачами</a:t>
              </a:r>
            </a:p>
          </p:txBody>
        </p:sp>
        <p:sp>
          <p:nvSpPr>
            <p:cNvPr id="27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9684" y="3169455"/>
              <a:ext cx="1405316" cy="6598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0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Нормативно-справочная</a:t>
              </a:r>
              <a:r>
                <a:rPr lang="ru-RU" altLang="ru-RU" sz="9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 информация</a:t>
              </a:r>
            </a:p>
          </p:txBody>
        </p:sp>
        <p:sp>
          <p:nvSpPr>
            <p:cNvPr id="28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779" y="4025787"/>
              <a:ext cx="1339997" cy="65980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0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Адаптер для встраивания в шину</a:t>
              </a:r>
            </a:p>
          </p:txBody>
        </p:sp>
        <p:sp>
          <p:nvSpPr>
            <p:cNvPr id="30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0175" y="4025788"/>
              <a:ext cx="1345466" cy="6598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0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Панель разработчика</a:t>
              </a:r>
            </a:p>
          </p:txBody>
        </p:sp>
        <p:sp>
          <p:nvSpPr>
            <p:cNvPr id="31" name="Text Box 57">
              <a:extLst>
                <a:ext uri="{FF2B5EF4-FFF2-40B4-BE49-F238E27FC236}">
                  <a16:creationId xmlns:a16="http://schemas.microsoft.com/office/drawing/2014/main" id="{6E0AF0E5-D4F0-448B-9D67-921F02E5C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9684" y="4025788"/>
              <a:ext cx="1405316" cy="659807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0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Администрирование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208C21CF-3FAF-46A7-86E6-9BF18102C5FC}"/>
                </a:ext>
              </a:extLst>
            </p:cNvPr>
            <p:cNvSpPr/>
            <p:nvPr/>
          </p:nvSpPr>
          <p:spPr>
            <a:xfrm>
              <a:off x="4419600" y="1274496"/>
              <a:ext cx="5486400" cy="3581400"/>
            </a:xfrm>
            <a:prstGeom prst="rect">
              <a:avLst/>
            </a:prstGeom>
            <a:noFill/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>
                <a:latin typeface="Qanelas" panose="00000500000000000000" pitchFamily="50" charset="-52"/>
              </a:endParaRPr>
            </a:p>
          </p:txBody>
        </p:sp>
        <p:sp>
          <p:nvSpPr>
            <p:cNvPr id="35" name="Text Box 57">
              <a:extLst>
                <a:ext uri="{FF2B5EF4-FFF2-40B4-BE49-F238E27FC236}">
                  <a16:creationId xmlns:a16="http://schemas.microsoft.com/office/drawing/2014/main" id="{7327C29D-B68B-49A2-A78E-AA51BE12E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08455"/>
              <a:ext cx="5486400" cy="360382"/>
            </a:xfrm>
            <a:prstGeom prst="roundRect">
              <a:avLst>
                <a:gd name="adj" fmla="val 0"/>
              </a:avLst>
            </a:prstGeom>
            <a:solidFill>
              <a:srgbClr val="7030A0"/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anchor="ctr" anchorCtr="1"/>
            <a:lstStyle>
              <a:lvl1pPr>
                <a:spcBef>
                  <a:spcPct val="20000"/>
                </a:spcBef>
                <a:buClr>
                  <a:srgbClr val="CC3300"/>
                </a:buClr>
                <a:buChar char="•"/>
                <a:defRPr sz="2000">
                  <a:solidFill>
                    <a:srgbClr val="292929"/>
                  </a:solidFill>
                  <a:latin typeface="Futura PT Demi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3300"/>
                </a:buClr>
                <a:buChar char="•"/>
                <a:defRPr>
                  <a:solidFill>
                    <a:srgbClr val="292929"/>
                  </a:solidFill>
                  <a:latin typeface="Futura PT Demi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600">
                  <a:solidFill>
                    <a:srgbClr val="292929"/>
                  </a:solidFill>
                  <a:latin typeface="Futura PT Demi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400">
                  <a:solidFill>
                    <a:srgbClr val="292929"/>
                  </a:solidFill>
                  <a:latin typeface="Futura PT Demi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3300"/>
                </a:buClr>
                <a:buChar char="•"/>
                <a:defRPr sz="1200">
                  <a:solidFill>
                    <a:srgbClr val="292929"/>
                  </a:solidFill>
                  <a:latin typeface="Futura PT Demi" pitchFamily="34" charset="0"/>
                </a:defRPr>
              </a:lvl9pPr>
            </a:lstStyle>
            <a:p>
              <a:pPr algn="ctr">
                <a:spcBef>
                  <a:spcPts val="0"/>
                </a:spcBef>
                <a:buClrTx/>
                <a:buNone/>
              </a:pPr>
              <a:r>
                <a:rPr lang="ru-RU" altLang="ru-RU" sz="1200" dirty="0">
                  <a:solidFill>
                    <a:schemeClr val="bg1"/>
                  </a:solidFill>
                  <a:latin typeface="Qanelas" panose="00000500000000000000" pitchFamily="50" charset="-52"/>
                </a:rPr>
                <a:t>Сервисы обработки данных /шина данных </a:t>
              </a:r>
              <a:r>
                <a:rPr lang="en-US" altLang="ru-RU" sz="1200" b="1" dirty="0">
                  <a:solidFill>
                    <a:schemeClr val="bg1"/>
                  </a:solidFill>
                  <a:latin typeface="Qanelas" panose="00000500000000000000" pitchFamily="50" charset="-52"/>
                </a:rPr>
                <a:t>DATAGURU</a:t>
              </a:r>
              <a:endParaRPr lang="ru-RU" altLang="ru-RU" sz="1200" b="1" dirty="0">
                <a:solidFill>
                  <a:schemeClr val="bg1"/>
                </a:solidFill>
                <a:latin typeface="Qanelas" panose="00000500000000000000" pitchFamily="50" charset="-52"/>
              </a:endParaRPr>
            </a:p>
          </p:txBody>
        </p:sp>
        <p:sp>
          <p:nvSpPr>
            <p:cNvPr id="36" name="Блок-схема: магнитный диск 35">
              <a:extLst>
                <a:ext uri="{FF2B5EF4-FFF2-40B4-BE49-F238E27FC236}">
                  <a16:creationId xmlns:a16="http://schemas.microsoft.com/office/drawing/2014/main" id="{AC8CFBBD-74A0-4E32-B68E-D7C22A2E6FA4}"/>
                </a:ext>
              </a:extLst>
            </p:cNvPr>
            <p:cNvSpPr/>
            <p:nvPr/>
          </p:nvSpPr>
          <p:spPr>
            <a:xfrm>
              <a:off x="4386413" y="5655279"/>
              <a:ext cx="1182961" cy="725510"/>
            </a:xfrm>
            <a:prstGeom prst="flowChartMagneticDisk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latin typeface="Qanelas" panose="00000500000000000000" pitchFamily="50" charset="-52"/>
                </a:rPr>
                <a:t>Внешние системы на платформе 1С</a:t>
              </a:r>
            </a:p>
          </p:txBody>
        </p:sp>
        <p:sp>
          <p:nvSpPr>
            <p:cNvPr id="39" name="Блок-схема: магнитный диск 38">
              <a:extLst>
                <a:ext uri="{FF2B5EF4-FFF2-40B4-BE49-F238E27FC236}">
                  <a16:creationId xmlns:a16="http://schemas.microsoft.com/office/drawing/2014/main" id="{AC8CFBBD-74A0-4E32-B68E-D7C22A2E6FA4}"/>
                </a:ext>
              </a:extLst>
            </p:cNvPr>
            <p:cNvSpPr/>
            <p:nvPr/>
          </p:nvSpPr>
          <p:spPr>
            <a:xfrm>
              <a:off x="6717543" y="5651452"/>
              <a:ext cx="1182961" cy="725510"/>
            </a:xfrm>
            <a:prstGeom prst="flowChartMagneticDisk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latin typeface="Qanelas" panose="00000500000000000000" pitchFamily="50" charset="-52"/>
                </a:rPr>
                <a:t>Внешние системы на платформах других вендоров</a:t>
              </a:r>
            </a:p>
          </p:txBody>
        </p:sp>
        <p:sp>
          <p:nvSpPr>
            <p:cNvPr id="40" name="Блок-схема: магнитный диск 39">
              <a:extLst>
                <a:ext uri="{FF2B5EF4-FFF2-40B4-BE49-F238E27FC236}">
                  <a16:creationId xmlns:a16="http://schemas.microsoft.com/office/drawing/2014/main" id="{AC8CFBBD-74A0-4E32-B68E-D7C22A2E6FA4}"/>
                </a:ext>
              </a:extLst>
            </p:cNvPr>
            <p:cNvSpPr/>
            <p:nvPr/>
          </p:nvSpPr>
          <p:spPr>
            <a:xfrm>
              <a:off x="8715454" y="5651452"/>
              <a:ext cx="1182961" cy="725510"/>
            </a:xfrm>
            <a:prstGeom prst="flowChartMagneticDisk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latin typeface="Qanelas" panose="00000500000000000000" pitchFamily="50" charset="-52"/>
                </a:rPr>
                <a:t>Прочие информационные системы и сервисы</a:t>
              </a:r>
            </a:p>
          </p:txBody>
        </p:sp>
        <p:cxnSp>
          <p:nvCxnSpPr>
            <p:cNvPr id="4" name="Прямая со стрелкой 3"/>
            <p:cNvCxnSpPr>
              <a:stCxn id="28" idx="2"/>
            </p:cNvCxnSpPr>
            <p:nvPr/>
          </p:nvCxnSpPr>
          <p:spPr>
            <a:xfrm flipH="1">
              <a:off x="5461777" y="4685595"/>
              <a:ext cx="1" cy="32286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>
              <a:stCxn id="36" idx="1"/>
            </p:cNvCxnSpPr>
            <p:nvPr/>
          </p:nvCxnSpPr>
          <p:spPr>
            <a:xfrm flipH="1" flipV="1">
              <a:off x="4977893" y="5368837"/>
              <a:ext cx="1" cy="286442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>
              <a:stCxn id="39" idx="1"/>
            </p:cNvCxnSpPr>
            <p:nvPr/>
          </p:nvCxnSpPr>
          <p:spPr>
            <a:xfrm flipH="1" flipV="1">
              <a:off x="7309023" y="5368837"/>
              <a:ext cx="1" cy="282615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>
              <a:stCxn id="40" idx="1"/>
            </p:cNvCxnSpPr>
            <p:nvPr/>
          </p:nvCxnSpPr>
          <p:spPr>
            <a:xfrm flipH="1" flipV="1">
              <a:off x="9306934" y="5368837"/>
              <a:ext cx="1" cy="282615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7844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09599" y="533400"/>
            <a:ext cx="853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/>
              <a:t>1С:ПФУ ГУ КОРП. Функциональные особенности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graphicFrame>
        <p:nvGraphicFramePr>
          <p:cNvPr id="51" name="Схема 50"/>
          <p:cNvGraphicFramePr/>
          <p:nvPr>
            <p:extLst>
              <p:ext uri="{D42A27DB-BD31-4B8C-83A1-F6EECF244321}">
                <p14:modId xmlns:p14="http://schemas.microsoft.com/office/powerpoint/2010/main" val="3750892742"/>
              </p:ext>
            </p:extLst>
          </p:nvPr>
        </p:nvGraphicFramePr>
        <p:xfrm>
          <a:off x="1524000" y="1219200"/>
          <a:ext cx="9448800" cy="492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2" name="Picture 2" descr="C:\Users\tisa\Downloads\hierarchical-structur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600200"/>
            <a:ext cx="430068" cy="43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" descr="C:\Users\tisa\Downloads\analytic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68" y="2542129"/>
            <a:ext cx="43656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C:\Users\tisa\Downloads\exchange (1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448050"/>
            <a:ext cx="4746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C:\Users\tisa\Downloads\xml-file-format-symbol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68" y="4367146"/>
            <a:ext cx="464705" cy="46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8" descr="C:\Users\tisa\Downloads\cloud-upload-signa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569" y="5253000"/>
            <a:ext cx="512330" cy="51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24156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533400" y="533400"/>
            <a:ext cx="853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/>
              <a:t>1С:ПФУ ГУ КОРП. Отраслевой макет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234999093"/>
              </p:ext>
            </p:extLst>
          </p:nvPr>
        </p:nvGraphicFramePr>
        <p:xfrm>
          <a:off x="1371600" y="1295400"/>
          <a:ext cx="9372600" cy="508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3001062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09599" y="533400"/>
            <a:ext cx="9372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/>
              <a:t>1С:ПФУ ГУ КОРП. Организационно технические особенности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89669210"/>
              </p:ext>
            </p:extLst>
          </p:nvPr>
        </p:nvGraphicFramePr>
        <p:xfrm>
          <a:off x="1219201" y="1221994"/>
          <a:ext cx="9525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154781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4038600" y="1714500"/>
            <a:ext cx="617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Char char="•"/>
              <a:defRPr sz="2000">
                <a:solidFill>
                  <a:srgbClr val="292929"/>
                </a:solidFill>
                <a:latin typeface="Arial" charset="0"/>
                <a:cs typeface="Arial" charset="0"/>
              </a:defRPr>
            </a:lvl1pPr>
            <a:lvl2pPr marL="344488" indent="-180975">
              <a:spcBef>
                <a:spcPct val="20000"/>
              </a:spcBef>
              <a:spcAft>
                <a:spcPct val="30000"/>
              </a:spcAft>
              <a:buClr>
                <a:schemeClr val="folHlink"/>
              </a:buClr>
              <a:buChar char="•"/>
              <a:defRPr>
                <a:solidFill>
                  <a:srgbClr val="292929"/>
                </a:solidFill>
                <a:latin typeface="Arial" charset="0"/>
                <a:cs typeface="Arial" charset="0"/>
              </a:defRPr>
            </a:lvl2pPr>
            <a:lvl3pPr marL="536575" indent="-1905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600">
                <a:solidFill>
                  <a:srgbClr val="292929"/>
                </a:solidFill>
                <a:latin typeface="Arial" charset="0"/>
                <a:cs typeface="Arial" charset="0"/>
              </a:defRPr>
            </a:lvl3pPr>
            <a:lvl4pPr marL="709613" indent="-17145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Char char="•"/>
              <a:defRPr sz="1400">
                <a:solidFill>
                  <a:srgbClr val="292929"/>
                </a:solidFill>
                <a:latin typeface="Arial" charset="0"/>
                <a:cs typeface="Arial" charset="0"/>
              </a:defRPr>
            </a:lvl4pPr>
            <a:lvl5pPr marL="876300" indent="-161925">
              <a:spcBef>
                <a:spcPct val="20000"/>
              </a:spcBef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charset="0"/>
                <a:cs typeface="Arial" charset="0"/>
              </a:defRPr>
            </a:lvl5pPr>
            <a:lvl6pPr marL="13335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charset="0"/>
                <a:cs typeface="Arial" charset="0"/>
              </a:defRPr>
            </a:lvl6pPr>
            <a:lvl7pPr marL="17907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charset="0"/>
                <a:cs typeface="Arial" charset="0"/>
              </a:defRPr>
            </a:lvl7pPr>
            <a:lvl8pPr marL="22479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charset="0"/>
                <a:cs typeface="Arial" charset="0"/>
              </a:defRPr>
            </a:lvl8pPr>
            <a:lvl9pPr marL="2705100" indent="-16192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1200">
                <a:solidFill>
                  <a:srgbClr val="292929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Aft>
                <a:spcPct val="0"/>
              </a:spcAft>
              <a:buClrTx/>
              <a:buFontTx/>
              <a:buNone/>
            </a:pPr>
            <a:r>
              <a:rPr lang="ru-RU" altLang="ru-RU" sz="1200" b="0" dirty="0">
                <a:solidFill>
                  <a:srgbClr val="000000"/>
                </a:solidFill>
                <a:latin typeface="Qanelas Light" panose="00000400000000000000" pitchFamily="50" charset="-52"/>
              </a:rPr>
              <a:t>Информация для пользователей и партнеров №25819 от 15.05.2019</a:t>
            </a:r>
            <a:br>
              <a:rPr lang="ru-RU" altLang="ru-RU" sz="1200" b="0" dirty="0">
                <a:solidFill>
                  <a:srgbClr val="000000"/>
                </a:solidFill>
                <a:latin typeface="Qanelas Light" panose="00000400000000000000" pitchFamily="50" charset="-52"/>
              </a:rPr>
            </a:br>
            <a:r>
              <a:rPr lang="ru-RU" altLang="ru-RU" sz="1200" b="0" dirty="0">
                <a:solidFill>
                  <a:srgbClr val="000000"/>
                </a:solidFill>
                <a:latin typeface="Qanelas Light" panose="00000400000000000000" pitchFamily="50" charset="-52"/>
              </a:rPr>
              <a:t>Программный продукт 1С-Совместно</a:t>
            </a:r>
            <a:endParaRPr lang="en-US" altLang="ru-RU" sz="1600" dirty="0">
              <a:solidFill>
                <a:schemeClr val="tx1"/>
              </a:solidFill>
              <a:latin typeface="Qanelas Light" panose="000004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7692523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13721" y="533400"/>
            <a:ext cx="1058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>
                <a:latin typeface="Qanelas" panose="00000500000000000000" pitchFamily="2" charset="-52"/>
              </a:rPr>
              <a:t>Пример реализации функции планирования и бюджетирования на уровне района (муниципального образования)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11B7BE-1D07-4F7C-B14E-9801E83EF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1" y="1399366"/>
            <a:ext cx="11306755" cy="52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65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">
            <a:extLst>
              <a:ext uri="{FF2B5EF4-FFF2-40B4-BE49-F238E27FC236}">
                <a16:creationId xmlns:a16="http://schemas.microsoft.com/office/drawing/2014/main" id="{5BA16F01-B715-46E3-971F-1008839BD8D1}"/>
              </a:ext>
            </a:extLst>
          </p:cNvPr>
          <p:cNvSpPr txBox="1"/>
          <p:nvPr/>
        </p:nvSpPr>
        <p:spPr>
          <a:xfrm>
            <a:off x="613721" y="533400"/>
            <a:ext cx="9063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FFC000"/>
                </a:solidFill>
                <a:latin typeface="Qanelas" panose="00000500000000000000" pitchFamily="50" charset="-52"/>
              </a:defRPr>
            </a:lvl1pPr>
            <a:lvl2pPr>
              <a:defRPr>
                <a:solidFill>
                  <a:schemeClr val="tx1"/>
                </a:solidFill>
                <a:latin typeface="Tahoma" pitchFamily="34" charset="0"/>
              </a:defRPr>
            </a:lvl2pPr>
            <a:lvl3pPr>
              <a:defRPr>
                <a:solidFill>
                  <a:schemeClr val="tx1"/>
                </a:solidFill>
                <a:latin typeface="Tahoma" pitchFamily="34" charset="0"/>
              </a:defRPr>
            </a:lvl3pPr>
            <a:lvl4pPr>
              <a:defRPr>
                <a:solidFill>
                  <a:schemeClr val="tx1"/>
                </a:solidFill>
                <a:latin typeface="Tahoma" pitchFamily="34" charset="0"/>
              </a:defRPr>
            </a:lvl4pPr>
            <a:lvl5pPr>
              <a:defRPr>
                <a:solidFill>
                  <a:schemeClr val="tx1"/>
                </a:solidFill>
                <a:latin typeface="Tahoma" pitchFamily="34" charset="0"/>
              </a:defRPr>
            </a:lvl5pPr>
            <a:lvl6pPr>
              <a:defRPr>
                <a:solidFill>
                  <a:schemeClr val="tx1"/>
                </a:solidFill>
                <a:latin typeface="Tahoma" pitchFamily="34" charset="0"/>
              </a:defRPr>
            </a:lvl6pPr>
            <a:lvl7pPr>
              <a:defRPr>
                <a:solidFill>
                  <a:schemeClr val="tx1"/>
                </a:solidFill>
                <a:latin typeface="Tahoma" pitchFamily="34" charset="0"/>
              </a:defRPr>
            </a:lvl7pPr>
            <a:lvl8pPr>
              <a:defRPr>
                <a:solidFill>
                  <a:schemeClr val="tx1"/>
                </a:solidFill>
                <a:latin typeface="Tahoma" pitchFamily="34" charset="0"/>
              </a:defRPr>
            </a:lvl8pPr>
            <a:lvl9pPr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ru-RU" sz="2400" dirty="0">
                <a:latin typeface="Qanelas" panose="00000500000000000000" pitchFamily="2" charset="-52"/>
              </a:rPr>
              <a:t>Основные процессы и функции этапа планирования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EE3398-9759-47E8-8393-26876AD19935}"/>
              </a:ext>
            </a:extLst>
          </p:cNvPr>
          <p:cNvSpPr/>
          <p:nvPr/>
        </p:nvSpPr>
        <p:spPr>
          <a:xfrm>
            <a:off x="7696200" y="2895600"/>
            <a:ext cx="328597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300" dirty="0">
                <a:latin typeface="Qanelas" panose="00000500000000000000" pitchFamily="2" charset="-52"/>
              </a:rPr>
              <a:t>Формирование заявок на финансирование расходов от потребности учреждения (прогноз)</a:t>
            </a:r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  <a:p>
            <a:pPr lvl="0"/>
            <a:endParaRPr lang="ru-RU" sz="1300" dirty="0">
              <a:solidFill>
                <a:schemeClr val="accent6"/>
              </a:solidFill>
              <a:latin typeface="Qanelas" panose="00000500000000000000" pitchFamily="2" charset="-52"/>
            </a:endParaRPr>
          </a:p>
          <a:p>
            <a:r>
              <a:rPr lang="ru-RU" sz="1300" dirty="0">
                <a:latin typeface="Qanelas" panose="00000500000000000000" pitchFamily="2" charset="-52"/>
              </a:rPr>
              <a:t>Формирование (расчет) нормативных  показателей расходов для оценки потребностей в финансировании</a:t>
            </a:r>
          </a:p>
          <a:p>
            <a:endParaRPr lang="ru-RU" sz="1300" dirty="0">
              <a:latin typeface="Qanelas" panose="00000500000000000000" pitchFamily="2" charset="-52"/>
            </a:endParaRPr>
          </a:p>
          <a:p>
            <a:r>
              <a:rPr lang="ru-RU" sz="1300" dirty="0">
                <a:latin typeface="Qanelas" panose="00000500000000000000" pitchFamily="2" charset="-52"/>
              </a:rPr>
              <a:t>Балансировка прогнозных, нормативных и целевых (Контрольные цифры бюджета – при наличии) показателей</a:t>
            </a:r>
          </a:p>
          <a:p>
            <a:endParaRPr lang="ru-RU" sz="1300" dirty="0">
              <a:latin typeface="Qanelas" panose="00000500000000000000" pitchFamily="2" charset="-52"/>
            </a:endParaRPr>
          </a:p>
          <a:p>
            <a:r>
              <a:rPr lang="ru-RU" sz="1300" dirty="0">
                <a:latin typeface="Qanelas" panose="00000500000000000000" pitchFamily="2" charset="-52"/>
              </a:rPr>
              <a:t>Формирование проекта ПФХД по источникам финансирования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915" y="2949812"/>
            <a:ext cx="106285" cy="199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915" y="3738343"/>
            <a:ext cx="106285" cy="1999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001" y="4526874"/>
            <a:ext cx="106285" cy="1999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239000" y="1379930"/>
            <a:ext cx="449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Qanelas" panose="00000500000000000000" pitchFamily="2" charset="-52"/>
              </a:rPr>
              <a:t>Программный продукт 1С: ПФУ ГУ КОРП обеспечивает автоматизацию основных процессов и функций управления ФХД государственного (бюджетного) учреждения.</a:t>
            </a:r>
          </a:p>
          <a:p>
            <a:pPr lvl="0"/>
            <a:r>
              <a:rPr lang="ru-RU" sz="1400" b="1" dirty="0">
                <a:latin typeface="Qanelas" panose="00000500000000000000" pitchFamily="2" charset="-52"/>
              </a:rPr>
              <a:t>На этапе планирования реализуются следующие потоки (варианты) формирования показателей: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1" y="1661139"/>
            <a:ext cx="5934075" cy="42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BB7DF0-4315-4E4D-B18F-39E54F2AD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914" y="5315405"/>
            <a:ext cx="106285" cy="1999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17E0A8-48F0-4097-B043-25D2E9D56B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451" y="6583347"/>
            <a:ext cx="609932" cy="2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7355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14809</TotalTime>
  <Words>2319</Words>
  <Application>Microsoft Office PowerPoint</Application>
  <PresentationFormat>Широкоэкранный</PresentationFormat>
  <Paragraphs>194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Qanelas</vt:lpstr>
      <vt:lpstr>Qanelas Bold</vt:lpstr>
      <vt:lpstr>Qanelas Italic</vt:lpstr>
      <vt:lpstr>Qanelas Light</vt:lpstr>
      <vt:lpstr>Qanelas Medium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1С:Планово-финансовое управление для государственных учреждений КОРП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mozart</dc:creator>
  <cp:lastModifiedBy>Филатова Рината Ахтамовна</cp:lastModifiedBy>
  <cp:revision>1028</cp:revision>
  <cp:lastPrinted>1601-01-01T00:00:00Z</cp:lastPrinted>
  <dcterms:created xsi:type="dcterms:W3CDTF">1601-01-01T00:00:00Z</dcterms:created>
  <dcterms:modified xsi:type="dcterms:W3CDTF">2022-04-04T09:55:25Z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