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356" r:id="rId3"/>
    <p:sldId id="307" r:id="rId4"/>
    <p:sldId id="261" r:id="rId5"/>
    <p:sldId id="300" r:id="rId6"/>
    <p:sldId id="630" r:id="rId7"/>
    <p:sldId id="279" r:id="rId8"/>
    <p:sldId id="281" r:id="rId9"/>
    <p:sldId id="345" r:id="rId10"/>
    <p:sldId id="357" r:id="rId11"/>
    <p:sldId id="280" r:id="rId12"/>
    <p:sldId id="314" r:id="rId13"/>
    <p:sldId id="359" r:id="rId14"/>
    <p:sldId id="379" r:id="rId15"/>
    <p:sldId id="288" r:id="rId16"/>
    <p:sldId id="381" r:id="rId17"/>
    <p:sldId id="324" r:id="rId18"/>
    <p:sldId id="365" r:id="rId19"/>
    <p:sldId id="323" r:id="rId20"/>
    <p:sldId id="361" r:id="rId21"/>
    <p:sldId id="369" r:id="rId22"/>
    <p:sldId id="377" r:id="rId23"/>
    <p:sldId id="363" r:id="rId24"/>
    <p:sldId id="383" r:id="rId25"/>
    <p:sldId id="382" r:id="rId26"/>
    <p:sldId id="362" r:id="rId27"/>
    <p:sldId id="326" r:id="rId28"/>
    <p:sldId id="373" r:id="rId29"/>
    <p:sldId id="376" r:id="rId30"/>
    <p:sldId id="372" r:id="rId31"/>
    <p:sldId id="315" r:id="rId32"/>
    <p:sldId id="638" r:id="rId33"/>
    <p:sldId id="624" r:id="rId34"/>
    <p:sldId id="636" r:id="rId35"/>
    <p:sldId id="637" r:id="rId36"/>
    <p:sldId id="260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1D41"/>
    <a:srgbClr val="3B2353"/>
    <a:srgbClr val="44AAA7"/>
    <a:srgbClr val="663C90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374" autoAdjust="0"/>
  </p:normalViewPr>
  <p:slideViewPr>
    <p:cSldViewPr snapToGrid="0">
      <p:cViewPr varScale="1">
        <p:scale>
          <a:sx n="109" d="100"/>
          <a:sy n="109" d="100"/>
        </p:scale>
        <p:origin x="4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wmf"/><Relationship Id="rId1" Type="http://schemas.openxmlformats.org/officeDocument/2006/relationships/image" Target="../media/image7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761FFC-95F8-4B9C-A567-885F20065AA2}" type="datetimeFigureOut">
              <a:rPr lang="ru-RU" smtClean="0"/>
              <a:t>вт 05.04.22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BD3E7A-E631-4145-847B-F5D4B83A48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6456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F9122-F3E7-4BC2-B076-55D7EEEFBA2D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10228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626B3-C33E-4F06-A0D3-27F2A8636BD4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3172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Данные финансовых планов строятся на показателях</a:t>
            </a:r>
            <a:r>
              <a:rPr lang="ru-RU" baseline="0" dirty="0">
                <a:solidFill>
                  <a:schemeClr val="accent1">
                    <a:lumMod val="75000"/>
                  </a:schemeClr>
                </a:solidFill>
              </a:rPr>
              <a:t> операционных планов: сформированных и проведенных бюджетных документов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4F3D3-62C0-4937-8E5D-5A0C8EE64FB1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4862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C821BB-EFCD-45F7-9CDA-03FE8D7BAB90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60149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C821BB-EFCD-45F7-9CDA-03FE8D7BAB90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66788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626B3-C33E-4F06-A0D3-27F2A8636BD4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2502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626B3-C33E-4F06-A0D3-27F2A8636BD4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0198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626B3-C33E-4F06-A0D3-27F2A8636BD4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8500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2DB5CB-B421-4440-BC75-566F5C480BE5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4583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2DB5CB-B421-4440-BC75-566F5C480BE5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0448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2DB5CB-B421-4440-BC75-566F5C480BE5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884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626B3-C33E-4F06-A0D3-27F2A8636BD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207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2DB5CB-B421-4440-BC75-566F5C480BE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116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73800-5068-41C7-A930-EE35D5935F7A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4327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626B3-C33E-4F06-A0D3-27F2A8636BD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6654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2DB5CB-B421-4440-BC75-566F5C480BE5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97240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4F3D3-62C0-4937-8E5D-5A0C8EE64FB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4553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C821BB-EFCD-45F7-9CDA-03FE8D7BAB9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9014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626B3-C33E-4F06-A0D3-27F2A8636BD4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90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4F1D7-E727-420D-97E8-83BED3D8A0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DF82F6D-D448-4513-ABC0-E1955D2A0E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108495-DAA8-41F5-BF29-9BAFF7047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80F3F-13C6-4847-A233-EE1D44126E6F}" type="datetimeFigureOut">
              <a:rPr lang="ru-RU" smtClean="0"/>
              <a:t>вт 05.04.22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0D1B48-A05E-4C8F-871B-1677641DA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9C3E14-A02D-4B80-BF83-EBF8BA858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A8DD1-81D5-4450-9C4C-D6A0EAF092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206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EC21DB-353D-4981-8822-CB6166D06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EEF06B-C3D4-4929-99A7-8DC876E57F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337A6D-C5CC-4DF8-9E19-D9D66F90F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80F3F-13C6-4847-A233-EE1D44126E6F}" type="datetimeFigureOut">
              <a:rPr lang="ru-RU" smtClean="0"/>
              <a:t>вт 05.04.22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AC0669-B484-4AC0-883F-77C09A704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A2480C-FA91-4A8A-A266-42D3DCC09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A8DD1-81D5-4450-9C4C-D6A0EAF092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2115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7B9057E-2ABF-4C95-B68B-900E218754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BDA0591-7BCB-4F1B-A7E4-01E3E313EE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A36F77-9C29-4399-A0F3-DF510AD8D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80F3F-13C6-4847-A233-EE1D44126E6F}" type="datetimeFigureOut">
              <a:rPr lang="ru-RU" smtClean="0"/>
              <a:t>вт 05.04.22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26DED4-37F7-419F-BF0C-AE4BE04C6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3260D6-41A3-4C35-9991-0A27DE22C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A8DD1-81D5-4450-9C4C-D6A0EAF092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1269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65D14C-B65A-42AD-A51C-E65628CD8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E63B68-CAD6-490A-B645-9DA410A568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C25AFE-C3DC-482A-BEF6-EF266611D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80F3F-13C6-4847-A233-EE1D44126E6F}" type="datetimeFigureOut">
              <a:rPr lang="ru-RU" smtClean="0"/>
              <a:t>вт 05.04.22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F267E0-96E5-4EC8-9C4F-362485BEC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B54AA9-B435-4DAD-8363-8B0DE098C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A8DD1-81D5-4450-9C4C-D6A0EAF092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8197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7BAFAA-201C-4704-ADAC-4567197F2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46E4E27-47A4-4BFA-9217-B0DA30E0B9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806AFE-41E2-4162-BD36-AC763B926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80F3F-13C6-4847-A233-EE1D44126E6F}" type="datetimeFigureOut">
              <a:rPr lang="ru-RU" smtClean="0"/>
              <a:t>вт 05.04.22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340EF9-6F4A-4837-A80C-6F7D3B41C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523192-A922-4F12-9697-50022E905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A8DD1-81D5-4450-9C4C-D6A0EAF092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9094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4D2A83-21F0-46F7-BA7E-031F7CC27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FEF067-C405-40C7-8EE6-374ADA10D2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98E2C2A-6B8B-4F34-999F-3DFAD5DA89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D842F6-D714-4078-B97B-492A25DFF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80F3F-13C6-4847-A233-EE1D44126E6F}" type="datetimeFigureOut">
              <a:rPr lang="ru-RU" smtClean="0"/>
              <a:t>вт 05.04.22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65A3F8-861E-4137-9853-DACA89799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237D44-CFE5-4404-A821-46BEADB34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A8DD1-81D5-4450-9C4C-D6A0EAF092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2108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47E621-4C2C-461D-8225-35ADB9F51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C9314A-94AA-465B-8C1D-E98D9CD35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54A2C7A-17C3-49A9-8557-9822025DC7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D5A4694-4E42-43B1-BB91-46B808E3D8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5D88F34-157C-4EF4-8647-9CB432F040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879B49E-6317-4837-AA6D-4E2823F4D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80F3F-13C6-4847-A233-EE1D44126E6F}" type="datetimeFigureOut">
              <a:rPr lang="ru-RU" smtClean="0"/>
              <a:t>вт 05.04.22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65D9F7F-2002-4F05-BF85-F06BF8213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9EDCF8-F8D5-4029-B5FD-4FCF380D5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A8DD1-81D5-4450-9C4C-D6A0EAF092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5716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6D15A9-FB4F-44B3-B098-831DD8023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D902845-9E04-45F7-AB6D-4CB1ED291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80F3F-13C6-4847-A233-EE1D44126E6F}" type="datetimeFigureOut">
              <a:rPr lang="ru-RU" smtClean="0"/>
              <a:t>вт 05.04.22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915EF6A-E341-452E-89B8-7348F1698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AAD9F01-27BC-4418-B61A-F3BB80882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A8DD1-81D5-4450-9C4C-D6A0EAF092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62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5039C9F-40CA-4B3C-96B0-AEEB035B5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80F3F-13C6-4847-A233-EE1D44126E6F}" type="datetimeFigureOut">
              <a:rPr lang="ru-RU" smtClean="0"/>
              <a:t>вт 05.04.22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3944427-9B34-442C-80DF-823575747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2C147B5-C68C-4FFA-BC42-DB6845D79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A8DD1-81D5-4450-9C4C-D6A0EAF092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65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2DB569-B41C-4111-AFA5-82727B8A0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A9317F-ED9F-446E-866C-1267B466C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572CEB-BBC6-48AA-991B-8C8580CBBA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F6619DA-AF2B-4AD3-94C0-82A491ECB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80F3F-13C6-4847-A233-EE1D44126E6F}" type="datetimeFigureOut">
              <a:rPr lang="ru-RU" smtClean="0"/>
              <a:t>вт 05.04.22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300C347-26EF-464D-AA07-A54D7DF94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BE403D-AD4F-4D6A-92FA-EF9361FF4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A8DD1-81D5-4450-9C4C-D6A0EAF092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185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CDD62B-8F24-483F-90A2-03EF62805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E950BC0-53FD-4508-82E7-C218657AF4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BC29F76-C3FE-4368-9D23-5FC8049D38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2946642-75BC-4B73-A819-99BC6E606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80F3F-13C6-4847-A233-EE1D44126E6F}" type="datetimeFigureOut">
              <a:rPr lang="ru-RU" smtClean="0"/>
              <a:t>вт 05.04.22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9DD21E-7A69-4E50-89CA-798DC534B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6B7C200-CC79-4F46-9BEA-1D2FFB94E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A8DD1-81D5-4450-9C4C-D6A0EAF092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086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2FFCB-7C97-49B8-90DE-083395D22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5E454D-4DA7-4E67-9CE4-9613B22255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70797E-ECB3-4480-968D-ED29F9A6DD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80F3F-13C6-4847-A233-EE1D44126E6F}" type="datetimeFigureOut">
              <a:rPr lang="ru-RU" smtClean="0"/>
              <a:t>вт 05.04.22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A2A3C9-6B9C-40FB-ADE2-7955843CCF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2CCA86-AB7C-4A8B-9F45-730AA201E4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7A8DD1-81D5-4450-9C4C-D6A0EAF092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2653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26" Type="http://schemas.openxmlformats.org/officeDocument/2006/relationships/image" Target="../media/image67.png"/><Relationship Id="rId3" Type="http://schemas.openxmlformats.org/officeDocument/2006/relationships/image" Target="../media/image44.gif"/><Relationship Id="rId21" Type="http://schemas.openxmlformats.org/officeDocument/2006/relationships/image" Target="../media/image62.png"/><Relationship Id="rId34" Type="http://schemas.openxmlformats.org/officeDocument/2006/relationships/image" Target="../media/image75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5" Type="http://schemas.openxmlformats.org/officeDocument/2006/relationships/image" Target="../media/image66.png"/><Relationship Id="rId33" Type="http://schemas.openxmlformats.org/officeDocument/2006/relationships/image" Target="../media/image74.png"/><Relationship Id="rId2" Type="http://schemas.openxmlformats.org/officeDocument/2006/relationships/image" Target="../media/image9.png"/><Relationship Id="rId16" Type="http://schemas.openxmlformats.org/officeDocument/2006/relationships/image" Target="../media/image57.jpg"/><Relationship Id="rId20" Type="http://schemas.openxmlformats.org/officeDocument/2006/relationships/image" Target="../media/image61.png"/><Relationship Id="rId29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24" Type="http://schemas.openxmlformats.org/officeDocument/2006/relationships/image" Target="../media/image65.png"/><Relationship Id="rId32" Type="http://schemas.openxmlformats.org/officeDocument/2006/relationships/image" Target="../media/image73.png"/><Relationship Id="rId37" Type="http://schemas.openxmlformats.org/officeDocument/2006/relationships/image" Target="../media/image78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23" Type="http://schemas.openxmlformats.org/officeDocument/2006/relationships/image" Target="../media/image64.png"/><Relationship Id="rId28" Type="http://schemas.openxmlformats.org/officeDocument/2006/relationships/image" Target="../media/image69.png"/><Relationship Id="rId36" Type="http://schemas.openxmlformats.org/officeDocument/2006/relationships/image" Target="../media/image77.png"/><Relationship Id="rId10" Type="http://schemas.openxmlformats.org/officeDocument/2006/relationships/image" Target="../media/image51.png"/><Relationship Id="rId19" Type="http://schemas.openxmlformats.org/officeDocument/2006/relationships/image" Target="../media/image60.png"/><Relationship Id="rId31" Type="http://schemas.openxmlformats.org/officeDocument/2006/relationships/image" Target="../media/image72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Relationship Id="rId22" Type="http://schemas.openxmlformats.org/officeDocument/2006/relationships/image" Target="../media/image63.jpg"/><Relationship Id="rId27" Type="http://schemas.openxmlformats.org/officeDocument/2006/relationships/image" Target="../media/image68.png"/><Relationship Id="rId30" Type="http://schemas.openxmlformats.org/officeDocument/2006/relationships/image" Target="../media/image71.png"/><Relationship Id="rId35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86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84.jpeg"/><Relationship Id="rId12" Type="http://schemas.openxmlformats.org/officeDocument/2006/relationships/image" Target="../media/image80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3.png"/><Relationship Id="rId11" Type="http://schemas.openxmlformats.org/officeDocument/2006/relationships/oleObject" Target="../embeddings/oleObject2.bin"/><Relationship Id="rId5" Type="http://schemas.openxmlformats.org/officeDocument/2006/relationships/image" Target="../media/image82.png"/><Relationship Id="rId15" Type="http://schemas.openxmlformats.org/officeDocument/2006/relationships/image" Target="../media/image81.emf"/><Relationship Id="rId10" Type="http://schemas.openxmlformats.org/officeDocument/2006/relationships/image" Target="../media/image79.wmf"/><Relationship Id="rId4" Type="http://schemas.openxmlformats.org/officeDocument/2006/relationships/image" Target="../media/image9.png"/><Relationship Id="rId9" Type="http://schemas.openxmlformats.org/officeDocument/2006/relationships/oleObject" Target="../embeddings/oleObject1.bin"/><Relationship Id="rId14" Type="http://schemas.openxmlformats.org/officeDocument/2006/relationships/oleObject" Target="../embeddings/oleObject3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hyperlink" Target="https://omegafuture.ru/" TargetMode="Externa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help_pfu@omegafuture.ru" TargetMode="Externa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0C926E-78D0-4E56-B28E-5DFE776E2E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4303C2-B78F-4C89-BE3D-49A25C98FD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83FC3E2E-D073-4AEE-B92E-501C271B917A}"/>
              </a:ext>
            </a:extLst>
          </p:cNvPr>
          <p:cNvSpPr/>
          <p:nvPr/>
        </p:nvSpPr>
        <p:spPr>
          <a:xfrm>
            <a:off x="10768" y="0"/>
            <a:ext cx="12192000" cy="6858000"/>
          </a:xfrm>
          <a:prstGeom prst="rect">
            <a:avLst/>
          </a:prstGeom>
          <a:solidFill>
            <a:srgbClr val="F9B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1DAA6099-2C80-473E-BE1E-51315104D9D9}"/>
              </a:ext>
            </a:extLst>
          </p:cNvPr>
          <p:cNvSpPr/>
          <p:nvPr/>
        </p:nvSpPr>
        <p:spPr>
          <a:xfrm rot="3554413">
            <a:off x="8823508" y="3317340"/>
            <a:ext cx="2807248" cy="6575053"/>
          </a:xfrm>
          <a:prstGeom prst="rect">
            <a:avLst/>
          </a:prstGeom>
          <a:solidFill>
            <a:srgbClr val="211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7186B58-FFC5-4390-B792-0AE0FFAEF0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283" y="1430922"/>
            <a:ext cx="7508556" cy="1426650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98C44DF5-0599-4D9F-AA1B-60409C3F5EF0}"/>
              </a:ext>
            </a:extLst>
          </p:cNvPr>
          <p:cNvSpPr/>
          <p:nvPr/>
        </p:nvSpPr>
        <p:spPr>
          <a:xfrm rot="3554413">
            <a:off x="94961" y="-2272145"/>
            <a:ext cx="2074573" cy="5126702"/>
          </a:xfrm>
          <a:prstGeom prst="rect">
            <a:avLst/>
          </a:prstGeom>
          <a:solidFill>
            <a:srgbClr val="211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94C8BA92-C190-4712-B915-C106C7F66C92}"/>
              </a:ext>
            </a:extLst>
          </p:cNvPr>
          <p:cNvSpPr/>
          <p:nvPr/>
        </p:nvSpPr>
        <p:spPr>
          <a:xfrm>
            <a:off x="2057283" y="3064942"/>
            <a:ext cx="69139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211D41"/>
                </a:solidFill>
                <a:latin typeface="Qanelas" panose="00000500000000000000" pitchFamily="2" charset="-52"/>
                <a:cs typeface="Arial" panose="020B0604020202020204" pitchFamily="34" charset="0"/>
              </a:rPr>
              <a:t>Автоматизация планов финансово-хозяйственной деятельности образовательного учреждения на основе платформы «1С:Предприятие 8» «ОМЕГА: Управление ФХД ВУЗа»</a:t>
            </a:r>
          </a:p>
        </p:txBody>
      </p:sp>
    </p:spTree>
    <p:extLst>
      <p:ext uri="{BB962C8B-B14F-4D97-AF65-F5344CB8AC3E}">
        <p14:creationId xmlns:p14="http://schemas.microsoft.com/office/powerpoint/2010/main" val="7503522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7F244CA-925B-48B2-B32F-92FFEA265FF3}"/>
              </a:ext>
            </a:extLst>
          </p:cNvPr>
          <p:cNvSpPr/>
          <p:nvPr/>
        </p:nvSpPr>
        <p:spPr>
          <a:xfrm>
            <a:off x="343382" y="228059"/>
            <a:ext cx="11505236" cy="64018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527909F-756B-4C76-A48B-C2F276F0AB8B}"/>
              </a:ext>
            </a:extLst>
          </p:cNvPr>
          <p:cNvSpPr/>
          <p:nvPr/>
        </p:nvSpPr>
        <p:spPr>
          <a:xfrm>
            <a:off x="709124" y="1713261"/>
            <a:ext cx="1959928" cy="3704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67" dirty="0">
                <a:solidFill>
                  <a:srgbClr val="3B2353"/>
                </a:solidFill>
                <a:latin typeface="Qanelas" panose="00000500000000000000" pitchFamily="2" charset="-52"/>
              </a:rPr>
              <a:t>На основании опыта, полученного </a:t>
            </a:r>
            <a:br>
              <a:rPr lang="ru-RU" sz="1467" dirty="0">
                <a:solidFill>
                  <a:srgbClr val="3B2353"/>
                </a:solidFill>
                <a:latin typeface="Qanelas" panose="00000500000000000000" pitchFamily="2" charset="-52"/>
              </a:rPr>
            </a:br>
            <a:r>
              <a:rPr lang="ru-RU" sz="1467" dirty="0">
                <a:solidFill>
                  <a:srgbClr val="3B2353"/>
                </a:solidFill>
                <a:latin typeface="Qanelas" panose="00000500000000000000" pitchFamily="2" charset="-52"/>
              </a:rPr>
              <a:t>во время реализации проектов по внедрению, мы выделяем основные риски, нивелирование которых предусмотрено в рамках реализации проекта, а также</a:t>
            </a:r>
            <a:br>
              <a:rPr lang="en-US" sz="1467" dirty="0">
                <a:solidFill>
                  <a:srgbClr val="3B2353"/>
                </a:solidFill>
                <a:latin typeface="Qanelas" panose="00000500000000000000" pitchFamily="2" charset="-52"/>
              </a:rPr>
            </a:br>
            <a:r>
              <a:rPr lang="ru-RU" sz="1467" dirty="0">
                <a:solidFill>
                  <a:srgbClr val="3B2353"/>
                </a:solidFill>
                <a:latin typeface="Qanelas" panose="00000500000000000000" pitchFamily="2" charset="-52"/>
              </a:rPr>
              <a:t>закреплено во внутреннем</a:t>
            </a:r>
            <a:endParaRPr lang="en-US" sz="1467" dirty="0">
              <a:solidFill>
                <a:srgbClr val="3B2353"/>
              </a:solidFill>
              <a:latin typeface="Qanelas" panose="00000500000000000000" pitchFamily="2" charset="-52"/>
            </a:endParaRPr>
          </a:p>
          <a:p>
            <a:pPr algn="just"/>
            <a:r>
              <a:rPr lang="ru-RU" sz="1467" dirty="0">
                <a:solidFill>
                  <a:srgbClr val="3B2353"/>
                </a:solidFill>
                <a:latin typeface="Qanelas" panose="00000500000000000000" pitchFamily="2" charset="-52"/>
              </a:rPr>
              <a:t>СМК компании</a:t>
            </a:r>
          </a:p>
        </p:txBody>
      </p:sp>
      <p:sp>
        <p:nvSpPr>
          <p:cNvPr id="39" name="1 Подзаголовок низ">
            <a:extLst>
              <a:ext uri="{FF2B5EF4-FFF2-40B4-BE49-F238E27FC236}">
                <a16:creationId xmlns:a16="http://schemas.microsoft.com/office/drawing/2014/main" id="{DBA9D8C1-618F-4DEC-9337-9C184B655050}"/>
              </a:ext>
            </a:extLst>
          </p:cNvPr>
          <p:cNvSpPr txBox="1"/>
          <p:nvPr/>
        </p:nvSpPr>
        <p:spPr>
          <a:xfrm>
            <a:off x="2041388" y="282400"/>
            <a:ext cx="9623849" cy="39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b="1" dirty="0">
                <a:solidFill>
                  <a:srgbClr val="3B2353"/>
                </a:solidFill>
                <a:latin typeface="Qanelas Medium" panose="00000600000000000000" pitchFamily="50" charset="-52"/>
              </a:rPr>
              <a:t>Построение комплексной системы управления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98609C10-6892-4992-86F9-16A92B4BE054}"/>
              </a:ext>
            </a:extLst>
          </p:cNvPr>
          <p:cNvSpPr txBox="1">
            <a:spLocks/>
          </p:cNvSpPr>
          <p:nvPr/>
        </p:nvSpPr>
        <p:spPr>
          <a:xfrm>
            <a:off x="3300775" y="25096"/>
            <a:ext cx="612068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800" b="1" dirty="0">
              <a:solidFill>
                <a:srgbClr val="223754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04E79D5-13D6-4F92-9F3D-0F702CFB09CF}"/>
              </a:ext>
            </a:extLst>
          </p:cNvPr>
          <p:cNvSpPr/>
          <p:nvPr/>
        </p:nvSpPr>
        <p:spPr>
          <a:xfrm>
            <a:off x="4001384" y="899064"/>
            <a:ext cx="7292279" cy="18288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66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69A51E7-D057-4BBB-9E9C-6B29E679442C}"/>
              </a:ext>
            </a:extLst>
          </p:cNvPr>
          <p:cNvSpPr/>
          <p:nvPr/>
        </p:nvSpPr>
        <p:spPr>
          <a:xfrm>
            <a:off x="4012844" y="899065"/>
            <a:ext cx="72808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+mj-lt"/>
              </a:rPr>
              <a:t>Образовательная деятельность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E09E625-8BD4-4131-BB85-059C548A037E}"/>
              </a:ext>
            </a:extLst>
          </p:cNvPr>
          <p:cNvSpPr/>
          <p:nvPr/>
        </p:nvSpPr>
        <p:spPr>
          <a:xfrm>
            <a:off x="4229985" y="2245290"/>
            <a:ext cx="6857999" cy="305906"/>
          </a:xfrm>
          <a:prstGeom prst="rect">
            <a:avLst/>
          </a:prstGeom>
          <a:solidFill>
            <a:srgbClr val="FFF8E5"/>
          </a:solidFill>
          <a:ln w="19050">
            <a:solidFill>
              <a:srgbClr val="F68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1"/>
                </a:solidFill>
              </a:rPr>
              <a:t>1С:Университет ПРОФ</a:t>
            </a:r>
          </a:p>
        </p:txBody>
      </p:sp>
      <p:sp>
        <p:nvSpPr>
          <p:cNvPr id="17" name="Скругленный прямоугольник 13">
            <a:extLst>
              <a:ext uri="{FF2B5EF4-FFF2-40B4-BE49-F238E27FC236}">
                <a16:creationId xmlns:a16="http://schemas.microsoft.com/office/drawing/2014/main" id="{6F54253B-36C9-4B6A-BEF6-65FD0128541C}"/>
              </a:ext>
            </a:extLst>
          </p:cNvPr>
          <p:cNvSpPr/>
          <p:nvPr/>
        </p:nvSpPr>
        <p:spPr>
          <a:xfrm>
            <a:off x="4229984" y="1219218"/>
            <a:ext cx="1040548" cy="341379"/>
          </a:xfrm>
          <a:prstGeom prst="roundRect">
            <a:avLst>
              <a:gd name="adj" fmla="val 0"/>
            </a:avLst>
          </a:prstGeom>
          <a:solidFill>
            <a:srgbClr val="BDE5E4"/>
          </a:solidFill>
          <a:ln w="19050">
            <a:solidFill>
              <a:srgbClr val="44A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1000" dirty="0">
                <a:solidFill>
                  <a:srgbClr val="223754"/>
                </a:solidFill>
              </a:rPr>
              <a:t>Приемная комиссия</a:t>
            </a:r>
          </a:p>
        </p:txBody>
      </p:sp>
      <p:sp>
        <p:nvSpPr>
          <p:cNvPr id="18" name="Скругленный прямоугольник 15">
            <a:extLst>
              <a:ext uri="{FF2B5EF4-FFF2-40B4-BE49-F238E27FC236}">
                <a16:creationId xmlns:a16="http://schemas.microsoft.com/office/drawing/2014/main" id="{3A5E04D5-F4CE-4E85-964E-CEB1435F9006}"/>
              </a:ext>
            </a:extLst>
          </p:cNvPr>
          <p:cNvSpPr/>
          <p:nvPr/>
        </p:nvSpPr>
        <p:spPr>
          <a:xfrm>
            <a:off x="5329074" y="1219218"/>
            <a:ext cx="4539710" cy="341379"/>
          </a:xfrm>
          <a:prstGeom prst="roundRect">
            <a:avLst>
              <a:gd name="adj" fmla="val 0"/>
            </a:avLst>
          </a:prstGeom>
          <a:solidFill>
            <a:srgbClr val="BDE5E4"/>
          </a:solidFill>
          <a:ln w="19050">
            <a:solidFill>
              <a:srgbClr val="44A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1000" dirty="0">
                <a:solidFill>
                  <a:srgbClr val="223754"/>
                </a:solidFill>
              </a:rPr>
              <a:t>Учебно-методическое управление</a:t>
            </a:r>
          </a:p>
        </p:txBody>
      </p:sp>
      <p:sp>
        <p:nvSpPr>
          <p:cNvPr id="19" name="Скругленный прямоугольник 16">
            <a:extLst>
              <a:ext uri="{FF2B5EF4-FFF2-40B4-BE49-F238E27FC236}">
                <a16:creationId xmlns:a16="http://schemas.microsoft.com/office/drawing/2014/main" id="{0A6D284A-7706-4C7C-8AE3-40F8BC2DEB37}"/>
              </a:ext>
            </a:extLst>
          </p:cNvPr>
          <p:cNvSpPr/>
          <p:nvPr/>
        </p:nvSpPr>
        <p:spPr>
          <a:xfrm>
            <a:off x="9944985" y="1203864"/>
            <a:ext cx="1142999" cy="815038"/>
          </a:xfrm>
          <a:prstGeom prst="roundRect">
            <a:avLst>
              <a:gd name="adj" fmla="val 0"/>
            </a:avLst>
          </a:prstGeom>
          <a:solidFill>
            <a:srgbClr val="BDE5E4"/>
          </a:solidFill>
          <a:ln w="19050">
            <a:solidFill>
              <a:srgbClr val="44A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1000" dirty="0">
                <a:solidFill>
                  <a:srgbClr val="223754"/>
                </a:solidFill>
              </a:rPr>
              <a:t>Отдел инновационной деятельности и сетевых взаимодействий</a:t>
            </a:r>
          </a:p>
        </p:txBody>
      </p: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09790992-1456-4B66-8FF4-7D6A082900B5}"/>
              </a:ext>
            </a:extLst>
          </p:cNvPr>
          <p:cNvCxnSpPr>
            <a:stCxn id="17" idx="2"/>
          </p:cNvCxnSpPr>
          <p:nvPr/>
        </p:nvCxnSpPr>
        <p:spPr>
          <a:xfrm>
            <a:off x="4750258" y="1560596"/>
            <a:ext cx="0" cy="684694"/>
          </a:xfrm>
          <a:prstGeom prst="straightConnector1">
            <a:avLst/>
          </a:prstGeom>
          <a:ln w="19050">
            <a:solidFill>
              <a:srgbClr val="44AAA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Скругленный прямоугольник 18">
            <a:extLst>
              <a:ext uri="{FF2B5EF4-FFF2-40B4-BE49-F238E27FC236}">
                <a16:creationId xmlns:a16="http://schemas.microsoft.com/office/drawing/2014/main" id="{7297C2E6-0EE7-4621-B7DF-A3666DC5281A}"/>
              </a:ext>
            </a:extLst>
          </p:cNvPr>
          <p:cNvSpPr/>
          <p:nvPr/>
        </p:nvSpPr>
        <p:spPr>
          <a:xfrm>
            <a:off x="4325348" y="1712996"/>
            <a:ext cx="849820" cy="30590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rgbClr val="44A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800" dirty="0">
                <a:solidFill>
                  <a:srgbClr val="223754"/>
                </a:solidFill>
              </a:rPr>
              <a:t>Абитуриенты</a:t>
            </a:r>
          </a:p>
        </p:txBody>
      </p: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12C43BE3-EDD9-448E-B62E-84ABDE0F2B46}"/>
              </a:ext>
            </a:extLst>
          </p:cNvPr>
          <p:cNvCxnSpPr/>
          <p:nvPr/>
        </p:nvCxnSpPr>
        <p:spPr>
          <a:xfrm>
            <a:off x="5753984" y="1560596"/>
            <a:ext cx="0" cy="684694"/>
          </a:xfrm>
          <a:prstGeom prst="straightConnector1">
            <a:avLst/>
          </a:prstGeom>
          <a:ln w="19050">
            <a:solidFill>
              <a:srgbClr val="44AAA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344062A6-F4B2-478D-805D-556059BC21D5}"/>
              </a:ext>
            </a:extLst>
          </p:cNvPr>
          <p:cNvCxnSpPr/>
          <p:nvPr/>
        </p:nvCxnSpPr>
        <p:spPr>
          <a:xfrm>
            <a:off x="6664362" y="1560596"/>
            <a:ext cx="0" cy="684694"/>
          </a:xfrm>
          <a:prstGeom prst="straightConnector1">
            <a:avLst/>
          </a:prstGeom>
          <a:ln w="19050">
            <a:solidFill>
              <a:srgbClr val="44AAA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6F8EAEAF-2301-4872-A9B9-89BFC25B154B}"/>
              </a:ext>
            </a:extLst>
          </p:cNvPr>
          <p:cNvCxnSpPr/>
          <p:nvPr/>
        </p:nvCxnSpPr>
        <p:spPr>
          <a:xfrm>
            <a:off x="7573012" y="1548936"/>
            <a:ext cx="0" cy="684694"/>
          </a:xfrm>
          <a:prstGeom prst="straightConnector1">
            <a:avLst/>
          </a:prstGeom>
          <a:ln w="19050">
            <a:solidFill>
              <a:srgbClr val="44AAA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4C371597-E754-45D4-A4D7-90E7B4F0A60F}"/>
              </a:ext>
            </a:extLst>
          </p:cNvPr>
          <p:cNvCxnSpPr/>
          <p:nvPr/>
        </p:nvCxnSpPr>
        <p:spPr>
          <a:xfrm>
            <a:off x="8498912" y="1548936"/>
            <a:ext cx="0" cy="684694"/>
          </a:xfrm>
          <a:prstGeom prst="straightConnector1">
            <a:avLst/>
          </a:prstGeom>
          <a:ln w="19050">
            <a:solidFill>
              <a:srgbClr val="44AAA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0F23F3B0-C650-4A34-8236-F74E4AF41DA0}"/>
              </a:ext>
            </a:extLst>
          </p:cNvPr>
          <p:cNvCxnSpPr/>
          <p:nvPr/>
        </p:nvCxnSpPr>
        <p:spPr>
          <a:xfrm>
            <a:off x="9443874" y="1559340"/>
            <a:ext cx="0" cy="684694"/>
          </a:xfrm>
          <a:prstGeom prst="straightConnector1">
            <a:avLst/>
          </a:prstGeom>
          <a:ln w="19050">
            <a:solidFill>
              <a:srgbClr val="44AAA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Скругленный прямоугольник 24">
            <a:extLst>
              <a:ext uri="{FF2B5EF4-FFF2-40B4-BE49-F238E27FC236}">
                <a16:creationId xmlns:a16="http://schemas.microsoft.com/office/drawing/2014/main" id="{CE718412-97FA-4607-8C63-DA51EE2A902A}"/>
              </a:ext>
            </a:extLst>
          </p:cNvPr>
          <p:cNvSpPr/>
          <p:nvPr/>
        </p:nvSpPr>
        <p:spPr>
          <a:xfrm>
            <a:off x="5329074" y="1712996"/>
            <a:ext cx="849820" cy="30590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rgbClr val="44A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800" dirty="0">
                <a:solidFill>
                  <a:srgbClr val="223754"/>
                </a:solidFill>
              </a:rPr>
              <a:t>Учебные планы</a:t>
            </a:r>
          </a:p>
        </p:txBody>
      </p:sp>
      <p:sp>
        <p:nvSpPr>
          <p:cNvPr id="28" name="Скругленный прямоугольник 25">
            <a:extLst>
              <a:ext uri="{FF2B5EF4-FFF2-40B4-BE49-F238E27FC236}">
                <a16:creationId xmlns:a16="http://schemas.microsoft.com/office/drawing/2014/main" id="{8563C43E-D600-4387-81ED-A2D5988D1B3A}"/>
              </a:ext>
            </a:extLst>
          </p:cNvPr>
          <p:cNvSpPr/>
          <p:nvPr/>
        </p:nvSpPr>
        <p:spPr>
          <a:xfrm>
            <a:off x="6245202" y="1712443"/>
            <a:ext cx="849820" cy="30590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rgbClr val="44A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800" dirty="0">
                <a:solidFill>
                  <a:srgbClr val="223754"/>
                </a:solidFill>
              </a:rPr>
              <a:t>Учебные часы</a:t>
            </a:r>
          </a:p>
        </p:txBody>
      </p:sp>
      <p:sp>
        <p:nvSpPr>
          <p:cNvPr id="29" name="Скругленный прямоугольник 26">
            <a:extLst>
              <a:ext uri="{FF2B5EF4-FFF2-40B4-BE49-F238E27FC236}">
                <a16:creationId xmlns:a16="http://schemas.microsoft.com/office/drawing/2014/main" id="{F4BBE2BD-0B5C-4B66-A7FF-BE9F59C740EC}"/>
              </a:ext>
            </a:extLst>
          </p:cNvPr>
          <p:cNvSpPr/>
          <p:nvPr/>
        </p:nvSpPr>
        <p:spPr>
          <a:xfrm>
            <a:off x="7157874" y="1712443"/>
            <a:ext cx="849820" cy="30590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rgbClr val="44A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800" dirty="0">
                <a:solidFill>
                  <a:srgbClr val="223754"/>
                </a:solidFill>
              </a:rPr>
              <a:t>Договоры, приказы</a:t>
            </a:r>
          </a:p>
        </p:txBody>
      </p:sp>
      <p:sp>
        <p:nvSpPr>
          <p:cNvPr id="30" name="Скругленный прямоугольник 27">
            <a:extLst>
              <a:ext uri="{FF2B5EF4-FFF2-40B4-BE49-F238E27FC236}">
                <a16:creationId xmlns:a16="http://schemas.microsoft.com/office/drawing/2014/main" id="{4F23612D-60D2-49DB-9E63-725418CD1E6E}"/>
              </a:ext>
            </a:extLst>
          </p:cNvPr>
          <p:cNvSpPr/>
          <p:nvPr/>
        </p:nvSpPr>
        <p:spPr>
          <a:xfrm>
            <a:off x="8074002" y="1711890"/>
            <a:ext cx="849820" cy="30590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rgbClr val="44A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800" dirty="0">
                <a:solidFill>
                  <a:srgbClr val="223754"/>
                </a:solidFill>
              </a:rPr>
              <a:t>Аспиранты, докторанты</a:t>
            </a:r>
          </a:p>
        </p:txBody>
      </p:sp>
      <p:sp>
        <p:nvSpPr>
          <p:cNvPr id="31" name="Скругленный прямоугольник 28">
            <a:extLst>
              <a:ext uri="{FF2B5EF4-FFF2-40B4-BE49-F238E27FC236}">
                <a16:creationId xmlns:a16="http://schemas.microsoft.com/office/drawing/2014/main" id="{A3731359-20F1-4162-B3D3-BBCC0A04A7ED}"/>
              </a:ext>
            </a:extLst>
          </p:cNvPr>
          <p:cNvSpPr/>
          <p:nvPr/>
        </p:nvSpPr>
        <p:spPr>
          <a:xfrm>
            <a:off x="9018964" y="1712996"/>
            <a:ext cx="849820" cy="30590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rgbClr val="44A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800" dirty="0">
                <a:solidFill>
                  <a:srgbClr val="223754"/>
                </a:solidFill>
              </a:rPr>
              <a:t>Расписания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CDB528D6-E365-43DC-B361-14D0B8BCABBE}"/>
              </a:ext>
            </a:extLst>
          </p:cNvPr>
          <p:cNvSpPr/>
          <p:nvPr/>
        </p:nvSpPr>
        <p:spPr>
          <a:xfrm>
            <a:off x="3077812" y="2804064"/>
            <a:ext cx="8227311" cy="27432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66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84D57902-F8CA-49F9-B26E-D10DC6F28309}"/>
              </a:ext>
            </a:extLst>
          </p:cNvPr>
          <p:cNvSpPr/>
          <p:nvPr/>
        </p:nvSpPr>
        <p:spPr>
          <a:xfrm>
            <a:off x="3077812" y="2804065"/>
            <a:ext cx="82273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+mj-lt"/>
              </a:rPr>
              <a:t>Финансово-хозяйственная деятельность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FB825F47-5B60-4D83-BD51-377DDD54ECD2}"/>
              </a:ext>
            </a:extLst>
          </p:cNvPr>
          <p:cNvSpPr/>
          <p:nvPr/>
        </p:nvSpPr>
        <p:spPr>
          <a:xfrm>
            <a:off x="3163183" y="3786918"/>
            <a:ext cx="1524000" cy="724454"/>
          </a:xfrm>
          <a:prstGeom prst="rect">
            <a:avLst/>
          </a:prstGeom>
          <a:solidFill>
            <a:srgbClr val="FFF8E5"/>
          </a:solidFill>
          <a:ln w="19050">
            <a:solidFill>
              <a:srgbClr val="F68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</a:rPr>
              <a:t>1С:Зарплата и кадры государственного учреждения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26EACFE4-C595-4AF6-B1FA-DF50602B3080}"/>
              </a:ext>
            </a:extLst>
          </p:cNvPr>
          <p:cNvSpPr/>
          <p:nvPr/>
        </p:nvSpPr>
        <p:spPr>
          <a:xfrm>
            <a:off x="4731554" y="3786918"/>
            <a:ext cx="1457405" cy="724454"/>
          </a:xfrm>
          <a:prstGeom prst="rect">
            <a:avLst/>
          </a:prstGeom>
          <a:solidFill>
            <a:srgbClr val="FFF8E5"/>
          </a:solidFill>
          <a:ln w="19050">
            <a:solidFill>
              <a:srgbClr val="F68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</a:rPr>
              <a:t>1С:Зарплата и кадры государственного учреждения (ведение расчета стипендий)</a:t>
            </a:r>
          </a:p>
        </p:txBody>
      </p:sp>
      <p:sp>
        <p:nvSpPr>
          <p:cNvPr id="36" name="Скругленный прямоугольник 38">
            <a:extLst>
              <a:ext uri="{FF2B5EF4-FFF2-40B4-BE49-F238E27FC236}">
                <a16:creationId xmlns:a16="http://schemas.microsoft.com/office/drawing/2014/main" id="{97580107-ACEA-4670-A367-519467492FD8}"/>
              </a:ext>
            </a:extLst>
          </p:cNvPr>
          <p:cNvSpPr/>
          <p:nvPr/>
        </p:nvSpPr>
        <p:spPr>
          <a:xfrm>
            <a:off x="3163183" y="5044772"/>
            <a:ext cx="3015711" cy="304800"/>
          </a:xfrm>
          <a:prstGeom prst="roundRect">
            <a:avLst>
              <a:gd name="adj" fmla="val 0"/>
            </a:avLst>
          </a:prstGeom>
          <a:solidFill>
            <a:srgbClr val="BDE5E4"/>
          </a:solidFill>
          <a:ln w="19050">
            <a:solidFill>
              <a:srgbClr val="44A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1000" dirty="0">
                <a:solidFill>
                  <a:srgbClr val="223754"/>
                </a:solidFill>
              </a:rPr>
              <a:t>Управление по расчетам с персоналом</a:t>
            </a:r>
          </a:p>
        </p:txBody>
      </p:sp>
      <p:cxnSp>
        <p:nvCxnSpPr>
          <p:cNvPr id="37" name="Соединительная линия уступом 39">
            <a:extLst>
              <a:ext uri="{FF2B5EF4-FFF2-40B4-BE49-F238E27FC236}">
                <a16:creationId xmlns:a16="http://schemas.microsoft.com/office/drawing/2014/main" id="{28FB1EB4-4197-4FC5-88F0-C53AE04C02DC}"/>
              </a:ext>
            </a:extLst>
          </p:cNvPr>
          <p:cNvCxnSpPr>
            <a:stCxn id="35" idx="2"/>
            <a:endCxn id="34" idx="2"/>
          </p:cNvCxnSpPr>
          <p:nvPr/>
        </p:nvCxnSpPr>
        <p:spPr>
          <a:xfrm rot="5400000">
            <a:off x="4692720" y="3743837"/>
            <a:ext cx="12700" cy="1535073"/>
          </a:xfrm>
          <a:prstGeom prst="bentConnector3">
            <a:avLst>
              <a:gd name="adj1" fmla="val 2139638"/>
            </a:avLst>
          </a:prstGeom>
          <a:ln w="19050">
            <a:solidFill>
              <a:srgbClr val="F68A3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Скругленный прямоугольник 40">
            <a:extLst>
              <a:ext uri="{FF2B5EF4-FFF2-40B4-BE49-F238E27FC236}">
                <a16:creationId xmlns:a16="http://schemas.microsoft.com/office/drawing/2014/main" id="{F125589D-15B7-4215-98B2-373CE7774623}"/>
              </a:ext>
            </a:extLst>
          </p:cNvPr>
          <p:cNvSpPr/>
          <p:nvPr/>
        </p:nvSpPr>
        <p:spPr>
          <a:xfrm>
            <a:off x="4219782" y="4621001"/>
            <a:ext cx="934802" cy="30590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rgbClr val="F68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800" dirty="0">
                <a:solidFill>
                  <a:srgbClr val="223754"/>
                </a:solidFill>
              </a:rPr>
              <a:t>Данные для расчета НДФЛ</a:t>
            </a:r>
          </a:p>
        </p:txBody>
      </p:sp>
      <p:cxnSp>
        <p:nvCxnSpPr>
          <p:cNvPr id="40" name="Соединительная линия уступом 41">
            <a:extLst>
              <a:ext uri="{FF2B5EF4-FFF2-40B4-BE49-F238E27FC236}">
                <a16:creationId xmlns:a16="http://schemas.microsoft.com/office/drawing/2014/main" id="{259214F5-D6A9-48CD-AC26-CA98ACE4FF2C}"/>
              </a:ext>
            </a:extLst>
          </p:cNvPr>
          <p:cNvCxnSpPr>
            <a:endCxn id="16" idx="1"/>
          </p:cNvCxnSpPr>
          <p:nvPr/>
        </p:nvCxnSpPr>
        <p:spPr>
          <a:xfrm rot="5400000" flipH="1" flipV="1">
            <a:off x="3052859" y="2609794"/>
            <a:ext cx="1388676" cy="965574"/>
          </a:xfrm>
          <a:prstGeom prst="bentConnector2">
            <a:avLst/>
          </a:prstGeom>
          <a:ln w="19050">
            <a:solidFill>
              <a:srgbClr val="F68A3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Скругленный прямоугольник 42">
            <a:extLst>
              <a:ext uri="{FF2B5EF4-FFF2-40B4-BE49-F238E27FC236}">
                <a16:creationId xmlns:a16="http://schemas.microsoft.com/office/drawing/2014/main" id="{652FA205-2A12-496D-831C-F74FDF90C35F}"/>
              </a:ext>
            </a:extLst>
          </p:cNvPr>
          <p:cNvSpPr/>
          <p:nvPr/>
        </p:nvSpPr>
        <p:spPr>
          <a:xfrm>
            <a:off x="3077811" y="2245290"/>
            <a:ext cx="976678" cy="30590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rgbClr val="F68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800" dirty="0">
                <a:solidFill>
                  <a:srgbClr val="223754"/>
                </a:solidFill>
              </a:rPr>
              <a:t>Преподаватели</a:t>
            </a:r>
            <a:endParaRPr lang="ru-RU" sz="1000" dirty="0">
              <a:solidFill>
                <a:srgbClr val="223754"/>
              </a:solidFill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1782D47B-487F-4914-B989-C29BBD819C52}"/>
              </a:ext>
            </a:extLst>
          </p:cNvPr>
          <p:cNvSpPr/>
          <p:nvPr/>
        </p:nvSpPr>
        <p:spPr>
          <a:xfrm>
            <a:off x="6226804" y="3786920"/>
            <a:ext cx="1457405" cy="724453"/>
          </a:xfrm>
          <a:prstGeom prst="rect">
            <a:avLst/>
          </a:prstGeom>
          <a:solidFill>
            <a:srgbClr val="FFF8E5"/>
          </a:solidFill>
          <a:ln w="19050">
            <a:solidFill>
              <a:srgbClr val="F68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</a:rPr>
              <a:t>1С:Бухгалтерия государственного учреждения </a:t>
            </a:r>
          </a:p>
        </p:txBody>
      </p:sp>
      <p:cxnSp>
        <p:nvCxnSpPr>
          <p:cNvPr id="43" name="Соединительная линия уступом 44">
            <a:extLst>
              <a:ext uri="{FF2B5EF4-FFF2-40B4-BE49-F238E27FC236}">
                <a16:creationId xmlns:a16="http://schemas.microsoft.com/office/drawing/2014/main" id="{F6A93235-D824-49C7-8BFF-86F6FCE80256}"/>
              </a:ext>
            </a:extLst>
          </p:cNvPr>
          <p:cNvCxnSpPr>
            <a:stCxn id="35" idx="0"/>
            <a:endCxn id="42" idx="0"/>
          </p:cNvCxnSpPr>
          <p:nvPr/>
        </p:nvCxnSpPr>
        <p:spPr>
          <a:xfrm rot="16200000" flipH="1">
            <a:off x="6207881" y="3039293"/>
            <a:ext cx="1" cy="1495250"/>
          </a:xfrm>
          <a:prstGeom prst="bentConnector3">
            <a:avLst>
              <a:gd name="adj1" fmla="val -22860000000"/>
            </a:avLst>
          </a:prstGeom>
          <a:ln w="19050">
            <a:solidFill>
              <a:srgbClr val="F68A3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Соединительная линия уступом 45">
            <a:extLst>
              <a:ext uri="{FF2B5EF4-FFF2-40B4-BE49-F238E27FC236}">
                <a16:creationId xmlns:a16="http://schemas.microsoft.com/office/drawing/2014/main" id="{0640A0F0-6CBF-4809-B3A1-618EE32917C4}"/>
              </a:ext>
            </a:extLst>
          </p:cNvPr>
          <p:cNvCxnSpPr/>
          <p:nvPr/>
        </p:nvCxnSpPr>
        <p:spPr>
          <a:xfrm rot="5400000" flipH="1" flipV="1">
            <a:off x="5552917" y="2138051"/>
            <a:ext cx="7168" cy="3290565"/>
          </a:xfrm>
          <a:prstGeom prst="bentConnector3">
            <a:avLst>
              <a:gd name="adj1" fmla="val 6079276"/>
            </a:avLst>
          </a:prstGeom>
          <a:ln w="19050">
            <a:solidFill>
              <a:srgbClr val="F68A3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Скругленный прямоугольник 46">
            <a:extLst>
              <a:ext uri="{FF2B5EF4-FFF2-40B4-BE49-F238E27FC236}">
                <a16:creationId xmlns:a16="http://schemas.microsoft.com/office/drawing/2014/main" id="{728C8259-09D7-4493-AE7A-97D7A6B26EEB}"/>
              </a:ext>
            </a:extLst>
          </p:cNvPr>
          <p:cNvSpPr/>
          <p:nvPr/>
        </p:nvSpPr>
        <p:spPr>
          <a:xfrm>
            <a:off x="4264152" y="3185064"/>
            <a:ext cx="934802" cy="30590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rgbClr val="F68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800" dirty="0">
                <a:solidFill>
                  <a:srgbClr val="223754"/>
                </a:solidFill>
              </a:rPr>
              <a:t>Данные по начислениям</a:t>
            </a:r>
          </a:p>
        </p:txBody>
      </p:sp>
      <p:sp>
        <p:nvSpPr>
          <p:cNvPr id="46" name="Скругленный прямоугольник 47">
            <a:extLst>
              <a:ext uri="{FF2B5EF4-FFF2-40B4-BE49-F238E27FC236}">
                <a16:creationId xmlns:a16="http://schemas.microsoft.com/office/drawing/2014/main" id="{9FD5AB73-4EAF-4F88-B4F3-F54AF07E3A19}"/>
              </a:ext>
            </a:extLst>
          </p:cNvPr>
          <p:cNvSpPr/>
          <p:nvPr/>
        </p:nvSpPr>
        <p:spPr>
          <a:xfrm>
            <a:off x="5777801" y="3412610"/>
            <a:ext cx="934802" cy="30590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rgbClr val="F68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800" dirty="0">
                <a:solidFill>
                  <a:srgbClr val="223754"/>
                </a:solidFill>
              </a:rPr>
              <a:t>Данные по начислениям</a:t>
            </a:r>
          </a:p>
        </p:txBody>
      </p:sp>
      <p:sp>
        <p:nvSpPr>
          <p:cNvPr id="47" name="Скругленный прямоугольник 48">
            <a:extLst>
              <a:ext uri="{FF2B5EF4-FFF2-40B4-BE49-F238E27FC236}">
                <a16:creationId xmlns:a16="http://schemas.microsoft.com/office/drawing/2014/main" id="{D99F5608-2500-45DB-918C-05EA39319506}"/>
              </a:ext>
            </a:extLst>
          </p:cNvPr>
          <p:cNvSpPr/>
          <p:nvPr/>
        </p:nvSpPr>
        <p:spPr>
          <a:xfrm>
            <a:off x="6226803" y="5044772"/>
            <a:ext cx="1457405" cy="304800"/>
          </a:xfrm>
          <a:prstGeom prst="roundRect">
            <a:avLst>
              <a:gd name="adj" fmla="val 0"/>
            </a:avLst>
          </a:prstGeom>
          <a:solidFill>
            <a:srgbClr val="BDE5E4"/>
          </a:solidFill>
          <a:ln w="19050">
            <a:solidFill>
              <a:srgbClr val="44A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1000" dirty="0">
                <a:solidFill>
                  <a:srgbClr val="223754"/>
                </a:solidFill>
              </a:rPr>
              <a:t>Бухгалтерия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A1B824D2-B83F-4218-A9F6-B4340D53868D}"/>
              </a:ext>
            </a:extLst>
          </p:cNvPr>
          <p:cNvSpPr/>
          <p:nvPr/>
        </p:nvSpPr>
        <p:spPr>
          <a:xfrm>
            <a:off x="9192855" y="3192006"/>
            <a:ext cx="599728" cy="302137"/>
          </a:xfrm>
          <a:prstGeom prst="rect">
            <a:avLst/>
          </a:prstGeom>
          <a:solidFill>
            <a:srgbClr val="FFF8E5"/>
          </a:solidFill>
          <a:ln w="19050">
            <a:solidFill>
              <a:srgbClr val="F68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</a:rPr>
              <a:t>1С:ГМЗ</a:t>
            </a:r>
          </a:p>
        </p:txBody>
      </p:sp>
      <p:cxnSp>
        <p:nvCxnSpPr>
          <p:cNvPr id="49" name="Прямая со стрелкой 48">
            <a:extLst>
              <a:ext uri="{FF2B5EF4-FFF2-40B4-BE49-F238E27FC236}">
                <a16:creationId xmlns:a16="http://schemas.microsoft.com/office/drawing/2014/main" id="{6D437135-96FF-4209-9A60-7A42BE43346A}"/>
              </a:ext>
            </a:extLst>
          </p:cNvPr>
          <p:cNvCxnSpPr/>
          <p:nvPr/>
        </p:nvCxnSpPr>
        <p:spPr>
          <a:xfrm flipH="1" flipV="1">
            <a:off x="3467983" y="4511372"/>
            <a:ext cx="0" cy="533400"/>
          </a:xfrm>
          <a:prstGeom prst="straightConnector1">
            <a:avLst/>
          </a:prstGeom>
          <a:ln w="19050">
            <a:solidFill>
              <a:srgbClr val="44AAA7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>
            <a:extLst>
              <a:ext uri="{FF2B5EF4-FFF2-40B4-BE49-F238E27FC236}">
                <a16:creationId xmlns:a16="http://schemas.microsoft.com/office/drawing/2014/main" id="{B7EAF438-34EE-4D8F-8988-3DDBA1BA1EC0}"/>
              </a:ext>
            </a:extLst>
          </p:cNvPr>
          <p:cNvCxnSpPr/>
          <p:nvPr/>
        </p:nvCxnSpPr>
        <p:spPr>
          <a:xfrm flipH="1" flipV="1">
            <a:off x="5797929" y="4507254"/>
            <a:ext cx="0" cy="533400"/>
          </a:xfrm>
          <a:prstGeom prst="straightConnector1">
            <a:avLst/>
          </a:prstGeom>
          <a:ln w="19050">
            <a:solidFill>
              <a:srgbClr val="44AAA7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>
            <a:extLst>
              <a:ext uri="{FF2B5EF4-FFF2-40B4-BE49-F238E27FC236}">
                <a16:creationId xmlns:a16="http://schemas.microsoft.com/office/drawing/2014/main" id="{68EA1436-E8B4-4943-B47C-A9F72C96B3EA}"/>
              </a:ext>
            </a:extLst>
          </p:cNvPr>
          <p:cNvCxnSpPr/>
          <p:nvPr/>
        </p:nvCxnSpPr>
        <p:spPr>
          <a:xfrm flipH="1" flipV="1">
            <a:off x="6853313" y="4511372"/>
            <a:ext cx="0" cy="533400"/>
          </a:xfrm>
          <a:prstGeom prst="straightConnector1">
            <a:avLst/>
          </a:prstGeom>
          <a:ln w="19050">
            <a:solidFill>
              <a:srgbClr val="44AAA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62D46493-CFD6-40A2-AAAC-B56C424E4390}"/>
              </a:ext>
            </a:extLst>
          </p:cNvPr>
          <p:cNvSpPr/>
          <p:nvPr/>
        </p:nvSpPr>
        <p:spPr>
          <a:xfrm>
            <a:off x="7742963" y="4209236"/>
            <a:ext cx="1700911" cy="302137"/>
          </a:xfrm>
          <a:prstGeom prst="rect">
            <a:avLst/>
          </a:prstGeom>
          <a:solidFill>
            <a:srgbClr val="FFF8E5"/>
          </a:solidFill>
          <a:ln w="19050">
            <a:solidFill>
              <a:srgbClr val="F68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</a:rPr>
              <a:t>Омега Управление ФХД</a:t>
            </a:r>
          </a:p>
        </p:txBody>
      </p:sp>
      <p:cxnSp>
        <p:nvCxnSpPr>
          <p:cNvPr id="53" name="Соединительная линия уступом 55">
            <a:extLst>
              <a:ext uri="{FF2B5EF4-FFF2-40B4-BE49-F238E27FC236}">
                <a16:creationId xmlns:a16="http://schemas.microsoft.com/office/drawing/2014/main" id="{62B83862-1867-4F40-8F38-9987D5CB17EF}"/>
              </a:ext>
            </a:extLst>
          </p:cNvPr>
          <p:cNvCxnSpPr>
            <a:cxnSpLocks/>
          </p:cNvCxnSpPr>
          <p:nvPr/>
        </p:nvCxnSpPr>
        <p:spPr>
          <a:xfrm flipV="1">
            <a:off x="7427973" y="3242211"/>
            <a:ext cx="1764883" cy="535494"/>
          </a:xfrm>
          <a:prstGeom prst="bentConnector3">
            <a:avLst>
              <a:gd name="adj1" fmla="val -241"/>
            </a:avLst>
          </a:prstGeom>
          <a:ln w="19050">
            <a:solidFill>
              <a:srgbClr val="F68A3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Скругленный прямоугольник 56">
            <a:extLst>
              <a:ext uri="{FF2B5EF4-FFF2-40B4-BE49-F238E27FC236}">
                <a16:creationId xmlns:a16="http://schemas.microsoft.com/office/drawing/2014/main" id="{4C7A91BF-8976-49DD-84E0-A7BBB29DE1D9}"/>
              </a:ext>
            </a:extLst>
          </p:cNvPr>
          <p:cNvSpPr/>
          <p:nvPr/>
        </p:nvSpPr>
        <p:spPr>
          <a:xfrm>
            <a:off x="7582784" y="3181287"/>
            <a:ext cx="1370457" cy="19292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rgbClr val="F68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800" dirty="0">
                <a:solidFill>
                  <a:srgbClr val="223754"/>
                </a:solidFill>
              </a:rPr>
              <a:t>исполнение договоров</a:t>
            </a:r>
          </a:p>
        </p:txBody>
      </p:sp>
      <p:cxnSp>
        <p:nvCxnSpPr>
          <p:cNvPr id="55" name="Прямая со стрелкой 54">
            <a:extLst>
              <a:ext uri="{FF2B5EF4-FFF2-40B4-BE49-F238E27FC236}">
                <a16:creationId xmlns:a16="http://schemas.microsoft.com/office/drawing/2014/main" id="{75F9FCBD-C584-49D5-9AD5-C889D6430562}"/>
              </a:ext>
            </a:extLst>
          </p:cNvPr>
          <p:cNvCxnSpPr/>
          <p:nvPr/>
        </p:nvCxnSpPr>
        <p:spPr>
          <a:xfrm flipH="1" flipV="1">
            <a:off x="8593419" y="4511372"/>
            <a:ext cx="0" cy="533400"/>
          </a:xfrm>
          <a:prstGeom prst="straightConnector1">
            <a:avLst/>
          </a:prstGeom>
          <a:ln w="19050">
            <a:solidFill>
              <a:srgbClr val="44AAA7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Скругленный прямоугольник 60">
            <a:extLst>
              <a:ext uri="{FF2B5EF4-FFF2-40B4-BE49-F238E27FC236}">
                <a16:creationId xmlns:a16="http://schemas.microsoft.com/office/drawing/2014/main" id="{0934F9C1-3821-478E-9C10-CE7D5DEB5693}"/>
              </a:ext>
            </a:extLst>
          </p:cNvPr>
          <p:cNvSpPr/>
          <p:nvPr/>
        </p:nvSpPr>
        <p:spPr>
          <a:xfrm>
            <a:off x="10208089" y="3192005"/>
            <a:ext cx="992424" cy="304800"/>
          </a:xfrm>
          <a:prstGeom prst="roundRect">
            <a:avLst>
              <a:gd name="adj" fmla="val 0"/>
            </a:avLst>
          </a:prstGeom>
          <a:solidFill>
            <a:srgbClr val="BDE5E4"/>
          </a:solidFill>
          <a:ln w="19050">
            <a:solidFill>
              <a:srgbClr val="44A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1000" dirty="0">
                <a:solidFill>
                  <a:srgbClr val="223754"/>
                </a:solidFill>
              </a:rPr>
              <a:t>Контрактная </a:t>
            </a:r>
          </a:p>
          <a:p>
            <a:pPr marL="0" lvl="1" algn="ctr"/>
            <a:r>
              <a:rPr lang="ru-RU" sz="1000" dirty="0">
                <a:solidFill>
                  <a:srgbClr val="223754"/>
                </a:solidFill>
              </a:rPr>
              <a:t>служба</a:t>
            </a:r>
          </a:p>
        </p:txBody>
      </p:sp>
      <p:cxnSp>
        <p:nvCxnSpPr>
          <p:cNvPr id="57" name="Прямая со стрелкой 56">
            <a:extLst>
              <a:ext uri="{FF2B5EF4-FFF2-40B4-BE49-F238E27FC236}">
                <a16:creationId xmlns:a16="http://schemas.microsoft.com/office/drawing/2014/main" id="{FD349B8A-AEC1-4776-A456-5926D213689D}"/>
              </a:ext>
            </a:extLst>
          </p:cNvPr>
          <p:cNvCxnSpPr>
            <a:stCxn id="56" idx="1"/>
            <a:endCxn id="48" idx="3"/>
          </p:cNvCxnSpPr>
          <p:nvPr/>
        </p:nvCxnSpPr>
        <p:spPr>
          <a:xfrm flipH="1" flipV="1">
            <a:off x="9792583" y="3343075"/>
            <a:ext cx="415506" cy="1331"/>
          </a:xfrm>
          <a:prstGeom prst="straightConnector1">
            <a:avLst/>
          </a:prstGeom>
          <a:ln w="19050">
            <a:solidFill>
              <a:srgbClr val="44AAA7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26DDA405-5037-40CB-BF0A-10A32A7A10AB}"/>
              </a:ext>
            </a:extLst>
          </p:cNvPr>
          <p:cNvSpPr/>
          <p:nvPr/>
        </p:nvSpPr>
        <p:spPr>
          <a:xfrm>
            <a:off x="9640183" y="3837917"/>
            <a:ext cx="1560330" cy="522387"/>
          </a:xfrm>
          <a:prstGeom prst="rect">
            <a:avLst/>
          </a:prstGeom>
          <a:solidFill>
            <a:srgbClr val="FFF8E5"/>
          </a:solidFill>
          <a:ln w="19050">
            <a:solidFill>
              <a:srgbClr val="F68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</a:rPr>
              <a:t>1С: Документооборот государственного учреждения</a:t>
            </a:r>
          </a:p>
        </p:txBody>
      </p:sp>
      <p:sp>
        <p:nvSpPr>
          <p:cNvPr id="59" name="Скругленный прямоугольник 63">
            <a:extLst>
              <a:ext uri="{FF2B5EF4-FFF2-40B4-BE49-F238E27FC236}">
                <a16:creationId xmlns:a16="http://schemas.microsoft.com/office/drawing/2014/main" id="{3116CDB5-BC62-4E25-A3A7-08098354C43E}"/>
              </a:ext>
            </a:extLst>
          </p:cNvPr>
          <p:cNvSpPr/>
          <p:nvPr/>
        </p:nvSpPr>
        <p:spPr>
          <a:xfrm>
            <a:off x="9536493" y="5044772"/>
            <a:ext cx="1246690" cy="304800"/>
          </a:xfrm>
          <a:prstGeom prst="roundRect">
            <a:avLst>
              <a:gd name="adj" fmla="val 0"/>
            </a:avLst>
          </a:prstGeom>
          <a:solidFill>
            <a:srgbClr val="BDE5E4"/>
          </a:solidFill>
          <a:ln w="19050">
            <a:solidFill>
              <a:srgbClr val="44A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1000" dirty="0">
                <a:solidFill>
                  <a:srgbClr val="223754"/>
                </a:solidFill>
              </a:rPr>
              <a:t>Ответственные сотрудники за ДО</a:t>
            </a:r>
          </a:p>
        </p:txBody>
      </p:sp>
      <p:sp>
        <p:nvSpPr>
          <p:cNvPr id="60" name="Скругленный прямоугольник 64">
            <a:extLst>
              <a:ext uri="{FF2B5EF4-FFF2-40B4-BE49-F238E27FC236}">
                <a16:creationId xmlns:a16="http://schemas.microsoft.com/office/drawing/2014/main" id="{AED7E99E-7035-483C-B538-C7BBEA3318B0}"/>
              </a:ext>
            </a:extLst>
          </p:cNvPr>
          <p:cNvSpPr/>
          <p:nvPr/>
        </p:nvSpPr>
        <p:spPr>
          <a:xfrm>
            <a:off x="10000337" y="4626615"/>
            <a:ext cx="1200177" cy="304800"/>
          </a:xfrm>
          <a:prstGeom prst="roundRect">
            <a:avLst>
              <a:gd name="adj" fmla="val 0"/>
            </a:avLst>
          </a:prstGeom>
          <a:solidFill>
            <a:srgbClr val="BDE5E4"/>
          </a:solidFill>
          <a:ln w="19050">
            <a:solidFill>
              <a:srgbClr val="44A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1000" dirty="0">
                <a:solidFill>
                  <a:srgbClr val="223754"/>
                </a:solidFill>
              </a:rPr>
              <a:t>Управление ДО и контроля</a:t>
            </a:r>
          </a:p>
        </p:txBody>
      </p:sp>
      <p:cxnSp>
        <p:nvCxnSpPr>
          <p:cNvPr id="61" name="Прямая со стрелкой 60">
            <a:extLst>
              <a:ext uri="{FF2B5EF4-FFF2-40B4-BE49-F238E27FC236}">
                <a16:creationId xmlns:a16="http://schemas.microsoft.com/office/drawing/2014/main" id="{E1EB45E7-1D87-4FD0-9123-062F2042CA16}"/>
              </a:ext>
            </a:extLst>
          </p:cNvPr>
          <p:cNvCxnSpPr>
            <a:stCxn id="60" idx="0"/>
          </p:cNvCxnSpPr>
          <p:nvPr/>
        </p:nvCxnSpPr>
        <p:spPr>
          <a:xfrm flipH="1" flipV="1">
            <a:off x="10600425" y="4360303"/>
            <a:ext cx="1" cy="266312"/>
          </a:xfrm>
          <a:prstGeom prst="straightConnector1">
            <a:avLst/>
          </a:prstGeom>
          <a:ln w="19050">
            <a:solidFill>
              <a:srgbClr val="44AAA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>
            <a:extLst>
              <a:ext uri="{FF2B5EF4-FFF2-40B4-BE49-F238E27FC236}">
                <a16:creationId xmlns:a16="http://schemas.microsoft.com/office/drawing/2014/main" id="{52351623-E53B-463A-87C0-29ADA206F2D8}"/>
              </a:ext>
            </a:extLst>
          </p:cNvPr>
          <p:cNvCxnSpPr/>
          <p:nvPr/>
        </p:nvCxnSpPr>
        <p:spPr>
          <a:xfrm flipH="1" flipV="1">
            <a:off x="9868783" y="4360304"/>
            <a:ext cx="1" cy="679963"/>
          </a:xfrm>
          <a:prstGeom prst="straightConnector1">
            <a:avLst/>
          </a:prstGeom>
          <a:ln w="19050">
            <a:solidFill>
              <a:srgbClr val="44AAA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F544C679-9760-4290-B236-E37A63454F2C}"/>
              </a:ext>
            </a:extLst>
          </p:cNvPr>
          <p:cNvSpPr/>
          <p:nvPr/>
        </p:nvSpPr>
        <p:spPr>
          <a:xfrm>
            <a:off x="4077584" y="5994784"/>
            <a:ext cx="1014098" cy="305906"/>
          </a:xfrm>
          <a:prstGeom prst="rect">
            <a:avLst/>
          </a:prstGeom>
          <a:solidFill>
            <a:srgbClr val="FFF8E5"/>
          </a:solidFill>
          <a:ln w="19050">
            <a:solidFill>
              <a:srgbClr val="F68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1"/>
                </a:solidFill>
              </a:rPr>
              <a:t>Монитор </a:t>
            </a:r>
            <a:r>
              <a:rPr lang="en-US" sz="1050" b="1" dirty="0">
                <a:solidFill>
                  <a:schemeClr val="tx1"/>
                </a:solidFill>
              </a:rPr>
              <a:t>KPI/BSC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64" name="Скругленный прямоугольник 68">
            <a:extLst>
              <a:ext uri="{FF2B5EF4-FFF2-40B4-BE49-F238E27FC236}">
                <a16:creationId xmlns:a16="http://schemas.microsoft.com/office/drawing/2014/main" id="{5D1E6D04-D23C-4710-BCCD-E1280DD37EB0}"/>
              </a:ext>
            </a:extLst>
          </p:cNvPr>
          <p:cNvSpPr/>
          <p:nvPr/>
        </p:nvSpPr>
        <p:spPr>
          <a:xfrm>
            <a:off x="7573013" y="5994784"/>
            <a:ext cx="838901" cy="304800"/>
          </a:xfrm>
          <a:prstGeom prst="roundRect">
            <a:avLst>
              <a:gd name="adj" fmla="val 0"/>
            </a:avLst>
          </a:prstGeom>
          <a:solidFill>
            <a:srgbClr val="BDE5E4"/>
          </a:solidFill>
          <a:ln w="19050">
            <a:solidFill>
              <a:srgbClr val="44A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1000" dirty="0">
                <a:solidFill>
                  <a:srgbClr val="223754"/>
                </a:solidFill>
              </a:rPr>
              <a:t>Ректор</a:t>
            </a:r>
          </a:p>
        </p:txBody>
      </p:sp>
      <p:cxnSp>
        <p:nvCxnSpPr>
          <p:cNvPr id="65" name="Соединительная линия уступом 69">
            <a:extLst>
              <a:ext uri="{FF2B5EF4-FFF2-40B4-BE49-F238E27FC236}">
                <a16:creationId xmlns:a16="http://schemas.microsoft.com/office/drawing/2014/main" id="{9FC84C17-9971-498C-BC5F-E8C8152D5BF0}"/>
              </a:ext>
            </a:extLst>
          </p:cNvPr>
          <p:cNvCxnSpPr>
            <a:stCxn id="63" idx="3"/>
            <a:endCxn id="64" idx="1"/>
          </p:cNvCxnSpPr>
          <p:nvPr/>
        </p:nvCxnSpPr>
        <p:spPr>
          <a:xfrm flipV="1">
            <a:off x="5091682" y="6147185"/>
            <a:ext cx="2481330" cy="553"/>
          </a:xfrm>
          <a:prstGeom prst="bentConnector3">
            <a:avLst>
              <a:gd name="adj1" fmla="val 50000"/>
            </a:avLst>
          </a:prstGeom>
          <a:ln w="19050">
            <a:solidFill>
              <a:srgbClr val="F68A3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Скругленный прямоугольник 70">
            <a:extLst>
              <a:ext uri="{FF2B5EF4-FFF2-40B4-BE49-F238E27FC236}">
                <a16:creationId xmlns:a16="http://schemas.microsoft.com/office/drawing/2014/main" id="{10CD4A48-F821-4B01-97E5-28FF800E105A}"/>
              </a:ext>
            </a:extLst>
          </p:cNvPr>
          <p:cNvSpPr/>
          <p:nvPr/>
        </p:nvSpPr>
        <p:spPr>
          <a:xfrm>
            <a:off x="5779790" y="5945050"/>
            <a:ext cx="1074109" cy="51661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rgbClr val="F68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800" dirty="0">
                <a:solidFill>
                  <a:srgbClr val="223754"/>
                </a:solidFill>
              </a:rPr>
              <a:t>Консолидированная отчетность, аналитическая информация</a:t>
            </a: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B9D73158-0652-45CC-9AE9-79A82CBC7FC2}"/>
              </a:ext>
            </a:extLst>
          </p:cNvPr>
          <p:cNvSpPr/>
          <p:nvPr/>
        </p:nvSpPr>
        <p:spPr>
          <a:xfrm>
            <a:off x="2940735" y="822864"/>
            <a:ext cx="8452048" cy="4800600"/>
          </a:xfrm>
          <a:prstGeom prst="rect">
            <a:avLst/>
          </a:prstGeom>
          <a:noFill/>
          <a:ln>
            <a:solidFill>
              <a:srgbClr val="66666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Правая фигурная скобка 67">
            <a:extLst>
              <a:ext uri="{FF2B5EF4-FFF2-40B4-BE49-F238E27FC236}">
                <a16:creationId xmlns:a16="http://schemas.microsoft.com/office/drawing/2014/main" id="{308DE381-7437-4B0A-B446-6383824AA2A9}"/>
              </a:ext>
            </a:extLst>
          </p:cNvPr>
          <p:cNvSpPr/>
          <p:nvPr/>
        </p:nvSpPr>
        <p:spPr>
          <a:xfrm rot="5400000">
            <a:off x="7012552" y="1564817"/>
            <a:ext cx="301645" cy="8458818"/>
          </a:xfrm>
          <a:prstGeom prst="rightBrace">
            <a:avLst>
              <a:gd name="adj1" fmla="val 126304"/>
              <a:gd name="adj2" fmla="val 76005"/>
            </a:avLst>
          </a:prstGeom>
          <a:ln w="19050">
            <a:solidFill>
              <a:srgbClr val="66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Заголовок 1">
            <a:extLst>
              <a:ext uri="{FF2B5EF4-FFF2-40B4-BE49-F238E27FC236}">
                <a16:creationId xmlns:a16="http://schemas.microsoft.com/office/drawing/2014/main" id="{5F75FB54-B885-4F02-9680-44DFF2AA8C06}"/>
              </a:ext>
            </a:extLst>
          </p:cNvPr>
          <p:cNvSpPr txBox="1">
            <a:spLocks/>
          </p:cNvSpPr>
          <p:nvPr/>
        </p:nvSpPr>
        <p:spPr>
          <a:xfrm>
            <a:off x="3453175" y="177496"/>
            <a:ext cx="612068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800" b="1" dirty="0">
              <a:solidFill>
                <a:srgbClr val="223754"/>
              </a:solidFill>
            </a:endParaRPr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9A2BA986-5D8C-4DAA-9AEE-C77B3AF56001}"/>
              </a:ext>
            </a:extLst>
          </p:cNvPr>
          <p:cNvSpPr/>
          <p:nvPr/>
        </p:nvSpPr>
        <p:spPr>
          <a:xfrm>
            <a:off x="9058014" y="5915434"/>
            <a:ext cx="1469138" cy="575845"/>
          </a:xfrm>
          <a:prstGeom prst="rect">
            <a:avLst/>
          </a:prstGeom>
          <a:solidFill>
            <a:srgbClr val="FFF8E5"/>
          </a:solidFill>
          <a:ln w="19050">
            <a:solidFill>
              <a:srgbClr val="F68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</a:rPr>
              <a:t>Учредитель</a:t>
            </a:r>
          </a:p>
        </p:txBody>
      </p:sp>
      <p:cxnSp>
        <p:nvCxnSpPr>
          <p:cNvPr id="71" name="Прямая со стрелкой 70">
            <a:extLst>
              <a:ext uri="{FF2B5EF4-FFF2-40B4-BE49-F238E27FC236}">
                <a16:creationId xmlns:a16="http://schemas.microsoft.com/office/drawing/2014/main" id="{25DA96EC-A4BE-412D-8E5B-B8A5A04872AE}"/>
              </a:ext>
            </a:extLst>
          </p:cNvPr>
          <p:cNvCxnSpPr/>
          <p:nvPr/>
        </p:nvCxnSpPr>
        <p:spPr>
          <a:xfrm>
            <a:off x="9397703" y="4505022"/>
            <a:ext cx="0" cy="1427326"/>
          </a:xfrm>
          <a:prstGeom prst="straightConnector1">
            <a:avLst/>
          </a:prstGeom>
          <a:ln w="19050">
            <a:solidFill>
              <a:srgbClr val="44AAA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Скругленный прямоугольник 75">
            <a:extLst>
              <a:ext uri="{FF2B5EF4-FFF2-40B4-BE49-F238E27FC236}">
                <a16:creationId xmlns:a16="http://schemas.microsoft.com/office/drawing/2014/main" id="{F3539C5F-A81D-43FF-8729-7F39386F2CC1}"/>
              </a:ext>
            </a:extLst>
          </p:cNvPr>
          <p:cNvSpPr/>
          <p:nvPr/>
        </p:nvSpPr>
        <p:spPr>
          <a:xfrm>
            <a:off x="8899279" y="4626615"/>
            <a:ext cx="885951" cy="35403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rgbClr val="44A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800" dirty="0">
                <a:solidFill>
                  <a:srgbClr val="223754"/>
                </a:solidFill>
              </a:rPr>
              <a:t>ПФХД, доп. показатели</a:t>
            </a:r>
          </a:p>
        </p:txBody>
      </p:sp>
      <p:sp>
        <p:nvSpPr>
          <p:cNvPr id="73" name="Скругленный прямоугольник 54">
            <a:extLst>
              <a:ext uri="{FF2B5EF4-FFF2-40B4-BE49-F238E27FC236}">
                <a16:creationId xmlns:a16="http://schemas.microsoft.com/office/drawing/2014/main" id="{21C35F95-08A3-4D50-B803-D3E5EC6F8F75}"/>
              </a:ext>
            </a:extLst>
          </p:cNvPr>
          <p:cNvSpPr/>
          <p:nvPr/>
        </p:nvSpPr>
        <p:spPr>
          <a:xfrm>
            <a:off x="7742964" y="5040654"/>
            <a:ext cx="1700911" cy="304800"/>
          </a:xfrm>
          <a:prstGeom prst="roundRect">
            <a:avLst>
              <a:gd name="adj" fmla="val 0"/>
            </a:avLst>
          </a:prstGeom>
          <a:solidFill>
            <a:srgbClr val="BDE5E4"/>
          </a:solidFill>
          <a:ln w="19050">
            <a:solidFill>
              <a:srgbClr val="44A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1000" dirty="0">
                <a:solidFill>
                  <a:srgbClr val="223754"/>
                </a:solidFill>
              </a:rPr>
              <a:t>Управление экономики и финансового планирования</a:t>
            </a:r>
          </a:p>
        </p:txBody>
      </p:sp>
      <p:cxnSp>
        <p:nvCxnSpPr>
          <p:cNvPr id="74" name="Соединительная линия уступом 80">
            <a:extLst>
              <a:ext uri="{FF2B5EF4-FFF2-40B4-BE49-F238E27FC236}">
                <a16:creationId xmlns:a16="http://schemas.microsoft.com/office/drawing/2014/main" id="{63C20B46-6170-479A-8690-A65A47C4ABD1}"/>
              </a:ext>
            </a:extLst>
          </p:cNvPr>
          <p:cNvCxnSpPr/>
          <p:nvPr/>
        </p:nvCxnSpPr>
        <p:spPr>
          <a:xfrm rot="5400000">
            <a:off x="7736612" y="3756539"/>
            <a:ext cx="12700" cy="1535073"/>
          </a:xfrm>
          <a:prstGeom prst="bentConnector3">
            <a:avLst>
              <a:gd name="adj1" fmla="val 2139638"/>
            </a:avLst>
          </a:prstGeom>
          <a:ln w="19050">
            <a:solidFill>
              <a:srgbClr val="F68A3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Скругленный прямоугольник 79">
            <a:extLst>
              <a:ext uri="{FF2B5EF4-FFF2-40B4-BE49-F238E27FC236}">
                <a16:creationId xmlns:a16="http://schemas.microsoft.com/office/drawing/2014/main" id="{35A9C4C6-A297-4F0C-BF85-47EC96E1AC9A}"/>
              </a:ext>
            </a:extLst>
          </p:cNvPr>
          <p:cNvSpPr/>
          <p:nvPr/>
        </p:nvSpPr>
        <p:spPr>
          <a:xfrm>
            <a:off x="7232937" y="4647439"/>
            <a:ext cx="934802" cy="30590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rgbClr val="F68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800" dirty="0">
                <a:solidFill>
                  <a:srgbClr val="223754"/>
                </a:solidFill>
              </a:rPr>
              <a:t>Данные ПФХД</a:t>
            </a:r>
          </a:p>
        </p:txBody>
      </p:sp>
      <p:cxnSp>
        <p:nvCxnSpPr>
          <p:cNvPr id="76" name="Соединительная линия уступом 55">
            <a:extLst>
              <a:ext uri="{FF2B5EF4-FFF2-40B4-BE49-F238E27FC236}">
                <a16:creationId xmlns:a16="http://schemas.microsoft.com/office/drawing/2014/main" id="{23154133-C938-4061-A000-856B0C3B11D5}"/>
              </a:ext>
            </a:extLst>
          </p:cNvPr>
          <p:cNvCxnSpPr>
            <a:cxnSpLocks/>
          </p:cNvCxnSpPr>
          <p:nvPr/>
        </p:nvCxnSpPr>
        <p:spPr>
          <a:xfrm rot="10800000" flipV="1">
            <a:off x="7573013" y="3496803"/>
            <a:ext cx="1646273" cy="280901"/>
          </a:xfrm>
          <a:prstGeom prst="bentConnector3">
            <a:avLst>
              <a:gd name="adj1" fmla="val 100151"/>
            </a:avLst>
          </a:prstGeom>
          <a:ln w="19050">
            <a:solidFill>
              <a:srgbClr val="F68A3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Соединительная линия уступом 55">
            <a:extLst>
              <a:ext uri="{FF2B5EF4-FFF2-40B4-BE49-F238E27FC236}">
                <a16:creationId xmlns:a16="http://schemas.microsoft.com/office/drawing/2014/main" id="{5A54327E-D6C2-4011-B100-368DAF0D39CB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8997275" y="3705540"/>
            <a:ext cx="699276" cy="308117"/>
          </a:xfrm>
          <a:prstGeom prst="bentConnector3">
            <a:avLst>
              <a:gd name="adj1" fmla="val 50000"/>
            </a:avLst>
          </a:prstGeom>
          <a:ln w="19050">
            <a:solidFill>
              <a:srgbClr val="F68A3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Скругленный прямоугольник 75">
            <a:extLst>
              <a:ext uri="{FF2B5EF4-FFF2-40B4-BE49-F238E27FC236}">
                <a16:creationId xmlns:a16="http://schemas.microsoft.com/office/drawing/2014/main" id="{05BC3A5F-A93C-4777-83A7-0CBE5B9AE38C}"/>
              </a:ext>
            </a:extLst>
          </p:cNvPr>
          <p:cNvSpPr/>
          <p:nvPr/>
        </p:nvSpPr>
        <p:spPr>
          <a:xfrm>
            <a:off x="8952795" y="3847447"/>
            <a:ext cx="599728" cy="18589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rgbClr val="F68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800" dirty="0">
                <a:solidFill>
                  <a:srgbClr val="223754"/>
                </a:solidFill>
              </a:rPr>
              <a:t>Заявки</a:t>
            </a:r>
          </a:p>
        </p:txBody>
      </p:sp>
      <p:cxnSp>
        <p:nvCxnSpPr>
          <p:cNvPr id="81" name="Соединительная линия уступом 55">
            <a:extLst>
              <a:ext uri="{FF2B5EF4-FFF2-40B4-BE49-F238E27FC236}">
                <a16:creationId xmlns:a16="http://schemas.microsoft.com/office/drawing/2014/main" id="{A56FD271-275F-428D-B610-91431941DBFA}"/>
              </a:ext>
            </a:extLst>
          </p:cNvPr>
          <p:cNvCxnSpPr>
            <a:cxnSpLocks/>
            <a:endCxn id="52" idx="0"/>
          </p:cNvCxnSpPr>
          <p:nvPr/>
        </p:nvCxnSpPr>
        <p:spPr>
          <a:xfrm rot="10800000" flipV="1">
            <a:off x="8593420" y="3490970"/>
            <a:ext cx="736519" cy="718266"/>
          </a:xfrm>
          <a:prstGeom prst="bentConnector2">
            <a:avLst/>
          </a:prstGeom>
          <a:ln w="19050">
            <a:solidFill>
              <a:srgbClr val="F68A3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Скругленный прямоугольник 58">
            <a:extLst>
              <a:ext uri="{FF2B5EF4-FFF2-40B4-BE49-F238E27FC236}">
                <a16:creationId xmlns:a16="http://schemas.microsoft.com/office/drawing/2014/main" id="{74F07BD6-0A7D-443E-B6D6-DFBF4CF31CFE}"/>
              </a:ext>
            </a:extLst>
          </p:cNvPr>
          <p:cNvSpPr/>
          <p:nvPr/>
        </p:nvSpPr>
        <p:spPr>
          <a:xfrm>
            <a:off x="8054128" y="3433600"/>
            <a:ext cx="736518" cy="20529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rgbClr val="F68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800" dirty="0">
                <a:solidFill>
                  <a:srgbClr val="223754"/>
                </a:solidFill>
              </a:rPr>
              <a:t>Контракты</a:t>
            </a:r>
          </a:p>
        </p:txBody>
      </p:sp>
      <p:cxnSp>
        <p:nvCxnSpPr>
          <p:cNvPr id="79" name="Соединительная линия уступом 55">
            <a:extLst>
              <a:ext uri="{FF2B5EF4-FFF2-40B4-BE49-F238E27FC236}">
                <a16:creationId xmlns:a16="http://schemas.microsoft.com/office/drawing/2014/main" id="{BAE8C780-897C-4652-A515-B479E47AB8C6}"/>
              </a:ext>
            </a:extLst>
          </p:cNvPr>
          <p:cNvCxnSpPr>
            <a:cxnSpLocks/>
          </p:cNvCxnSpPr>
          <p:nvPr/>
        </p:nvCxnSpPr>
        <p:spPr>
          <a:xfrm>
            <a:off x="7684208" y="3814544"/>
            <a:ext cx="723303" cy="383415"/>
          </a:xfrm>
          <a:prstGeom prst="bentConnector3">
            <a:avLst>
              <a:gd name="adj1" fmla="val 100323"/>
            </a:avLst>
          </a:prstGeom>
          <a:ln w="19050">
            <a:solidFill>
              <a:srgbClr val="F68A3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Скругленный прямоугольник 56">
            <a:extLst>
              <a:ext uri="{FF2B5EF4-FFF2-40B4-BE49-F238E27FC236}">
                <a16:creationId xmlns:a16="http://schemas.microsoft.com/office/drawing/2014/main" id="{93CBE6E5-5B2F-4455-9C10-607EA9D314EB}"/>
              </a:ext>
            </a:extLst>
          </p:cNvPr>
          <p:cNvSpPr/>
          <p:nvPr/>
        </p:nvSpPr>
        <p:spPr>
          <a:xfrm>
            <a:off x="7732234" y="3730643"/>
            <a:ext cx="778961" cy="25002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rgbClr val="F68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800" dirty="0">
                <a:solidFill>
                  <a:srgbClr val="223754"/>
                </a:solidFill>
              </a:rPr>
              <a:t>исполнение договоров</a:t>
            </a:r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D12DE18F-7AA7-4541-9FC4-B4204006ED1C}"/>
              </a:ext>
            </a:extLst>
          </p:cNvPr>
          <p:cNvSpPr/>
          <p:nvPr/>
        </p:nvSpPr>
        <p:spPr>
          <a:xfrm>
            <a:off x="-528459" y="313981"/>
            <a:ext cx="4488225" cy="3819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F90F4D39-F49C-45AB-A11E-C62FE28505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399" y="6296373"/>
            <a:ext cx="732499" cy="27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659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E42350F-DB19-4DF3-9587-ECCC75D0D0F9}"/>
              </a:ext>
            </a:extLst>
          </p:cNvPr>
          <p:cNvSpPr/>
          <p:nvPr/>
        </p:nvSpPr>
        <p:spPr>
          <a:xfrm>
            <a:off x="343382" y="228059"/>
            <a:ext cx="11505236" cy="64018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645AF5-A95E-4C91-B186-8F462EEEC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2186" y="391686"/>
            <a:ext cx="7757160" cy="1137244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3B2353"/>
                </a:solidFill>
                <a:latin typeface="Qanelas Medium" panose="00000600000000000000" pitchFamily="50" charset="-52"/>
              </a:rPr>
              <a:t>Омега: Управление ФХД ВУЗа базируется на исполнении нормативно-правовых документов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B33A0E6-D451-4D16-BE23-6E0095D32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5273" y="3011208"/>
            <a:ext cx="4288939" cy="11292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200" dirty="0">
                <a:solidFill>
                  <a:srgbClr val="3B2353"/>
                </a:solidFill>
                <a:latin typeface="Qanelas "/>
              </a:rPr>
              <a:t>Приказ Минобрнауки России от  07 июня 2021г. № 450 «Об утверждении Порядка составления и утверждения плана финансово-хозяйственной деятельности федеральных бюджетных и автономных учреждений, находящихся в ведении Министерства науки и высшего образования Российской Федерации»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578D004B-00F0-4EC5-A82D-B44897CE48CB}"/>
              </a:ext>
            </a:extLst>
          </p:cNvPr>
          <p:cNvSpPr txBox="1">
            <a:spLocks/>
          </p:cNvSpPr>
          <p:nvPr/>
        </p:nvSpPr>
        <p:spPr>
          <a:xfrm>
            <a:off x="1604961" y="1571627"/>
            <a:ext cx="10425113" cy="1710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sz="1200" dirty="0"/>
          </a:p>
          <a:p>
            <a:pPr marL="0" indent="0">
              <a:buNone/>
            </a:pPr>
            <a:r>
              <a:rPr lang="ru-RU" sz="1500" dirty="0">
                <a:solidFill>
                  <a:srgbClr val="3B2353"/>
                </a:solidFill>
                <a:latin typeface="Qanelas" panose="00000500000000000000" pitchFamily="50" charset="-52"/>
              </a:rPr>
              <a:t>В системе реализовано формирование Плана ФХД, а также формирование показателей, в том числе целевых показателей по специальным направлениям развития образовательных организаций,  от реализации и эффективности программ, от выполнения НИОКР и творческих проектов согласно действующим нормам и требованиям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4C364B19-294C-473C-A451-FA680AE29D34}"/>
              </a:ext>
            </a:extLst>
          </p:cNvPr>
          <p:cNvSpPr txBox="1">
            <a:spLocks/>
          </p:cNvSpPr>
          <p:nvPr/>
        </p:nvSpPr>
        <p:spPr>
          <a:xfrm>
            <a:off x="6374848" y="2708871"/>
            <a:ext cx="3781425" cy="112927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endParaRPr lang="ru-RU" sz="1200" dirty="0">
              <a:latin typeface="Qanelas "/>
            </a:endParaRPr>
          </a:p>
          <a:p>
            <a:pPr marL="0" lvl="0" indent="0">
              <a:buNone/>
            </a:pPr>
            <a:r>
              <a:rPr lang="ru-RU" sz="1200" dirty="0">
                <a:solidFill>
                  <a:srgbClr val="3B2353"/>
                </a:solidFill>
                <a:latin typeface="Qanelas "/>
              </a:rPr>
              <a:t>Федеральный закон от 18 июля 2011г. № 223-ФЗ «О закупках товаров, работ, услуг отдельными видами юридических лиц» – регламентирует соответствие выплат по показателям плана-графика закупок по заключенным контрактам (договорам)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B7E4A11E-A7AE-49C7-8C51-D99EE22E1555}"/>
              </a:ext>
            </a:extLst>
          </p:cNvPr>
          <p:cNvSpPr txBox="1">
            <a:spLocks/>
          </p:cNvSpPr>
          <p:nvPr/>
        </p:nvSpPr>
        <p:spPr>
          <a:xfrm>
            <a:off x="1695273" y="4110270"/>
            <a:ext cx="4288939" cy="11652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200" dirty="0">
                <a:solidFill>
                  <a:srgbClr val="3B2353"/>
                </a:solidFill>
                <a:latin typeface="Qanelas "/>
              </a:rPr>
              <a:t>Приказ Минфина России от 17 августа 2020г. № 168н «Об утверждении Порядка составления и ведения планов финансово-хозяйственной деятельности федеральных бюджетных и автономных учреждений»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00206947-A099-4F1B-8D99-5A67F813FC7F}"/>
              </a:ext>
            </a:extLst>
          </p:cNvPr>
          <p:cNvSpPr txBox="1">
            <a:spLocks/>
          </p:cNvSpPr>
          <p:nvPr/>
        </p:nvSpPr>
        <p:spPr>
          <a:xfrm>
            <a:off x="6379607" y="3925402"/>
            <a:ext cx="3924300" cy="140366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200" dirty="0">
                <a:solidFill>
                  <a:srgbClr val="3B2353"/>
                </a:solidFill>
                <a:latin typeface="Qanelas "/>
              </a:rPr>
              <a:t>Федеральный закон от 05 апреля 2013г.  № 44-ФЗ «О контрактной системе в сфере закупок товаров, работ, услуг для обеспечения государственных и муниципальных нужд» - регулирует процессы планирования и осуществления закупок бюджетными, автономными учреждениями, государственными, муниципальными унитарными предприятиями и иными юридическими лицами</a:t>
            </a:r>
            <a:endParaRPr lang="ru-RU" sz="1200" b="1" dirty="0">
              <a:solidFill>
                <a:srgbClr val="3B2353"/>
              </a:solidFill>
              <a:latin typeface="Qanelas 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2E0F588-AD68-47E0-A93A-6F112526A223}"/>
              </a:ext>
            </a:extLst>
          </p:cNvPr>
          <p:cNvSpPr/>
          <p:nvPr/>
        </p:nvSpPr>
        <p:spPr>
          <a:xfrm>
            <a:off x="-340279" y="727206"/>
            <a:ext cx="4488225" cy="3819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C4443F02-6798-4E9C-8C17-F3F1728F26D6}"/>
              </a:ext>
            </a:extLst>
          </p:cNvPr>
          <p:cNvSpPr txBox="1">
            <a:spLocks/>
          </p:cNvSpPr>
          <p:nvPr/>
        </p:nvSpPr>
        <p:spPr>
          <a:xfrm>
            <a:off x="1695273" y="4865070"/>
            <a:ext cx="4307856" cy="10403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200" dirty="0">
                <a:solidFill>
                  <a:srgbClr val="3B2353"/>
                </a:solidFill>
                <a:latin typeface="Qanelas "/>
              </a:rPr>
              <a:t>Приказ Минобрнауки РФ от 16.06.2016 № 717 «Об утверждении порядка составления и утверждения плана финансово-хозяйственной деятельности федеральных государственных учреждений, находящихся в ведении Министерства образования и науки РФ»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F7C7C05-CB35-49C5-902C-0574D1951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399" y="6296373"/>
            <a:ext cx="732499" cy="27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139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9847B21B-8FA0-431C-B249-AFA759B6AEA4}"/>
              </a:ext>
            </a:extLst>
          </p:cNvPr>
          <p:cNvSpPr/>
          <p:nvPr/>
        </p:nvSpPr>
        <p:spPr>
          <a:xfrm>
            <a:off x="343382" y="228600"/>
            <a:ext cx="11505236" cy="64044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Заголовок 2"/>
          <p:cNvSpPr txBox="1">
            <a:spLocks/>
          </p:cNvSpPr>
          <p:nvPr/>
        </p:nvSpPr>
        <p:spPr>
          <a:xfrm>
            <a:off x="4034302" y="313020"/>
            <a:ext cx="10220324" cy="6153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spcBef>
                <a:spcPct val="0"/>
              </a:spcBef>
              <a:buNone/>
              <a:defRPr sz="2000" b="1">
                <a:solidFill>
                  <a:srgbClr val="223754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ru-RU" sz="1800" dirty="0">
                <a:solidFill>
                  <a:srgbClr val="3B2353"/>
                </a:solidFill>
                <a:latin typeface="Qanelas Medium" panose="00000600000000000000" pitchFamily="50" charset="-52"/>
              </a:rPr>
              <a:t>Функциональные возможности</a:t>
            </a:r>
          </a:p>
          <a:p>
            <a:r>
              <a:rPr lang="ru-RU" sz="1800" dirty="0">
                <a:solidFill>
                  <a:srgbClr val="3B2353"/>
                </a:solidFill>
                <a:latin typeface="Qanelas Medium" panose="00000600000000000000" pitchFamily="50" charset="-52"/>
              </a:rPr>
              <a:t>«Омега: Управление ФХД ВУЗа»</a:t>
            </a:r>
          </a:p>
        </p:txBody>
      </p:sp>
      <p:pic>
        <p:nvPicPr>
          <p:cNvPr id="72" name="Рисунок 7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708" y="400609"/>
            <a:ext cx="1219200" cy="554736"/>
          </a:xfrm>
          <a:prstGeom prst="rect">
            <a:avLst/>
          </a:prstGeom>
        </p:spPr>
      </p:pic>
      <p:grpSp>
        <p:nvGrpSpPr>
          <p:cNvPr id="73" name="Группа 72"/>
          <p:cNvGrpSpPr/>
          <p:nvPr/>
        </p:nvGrpSpPr>
        <p:grpSpPr>
          <a:xfrm>
            <a:off x="2387226" y="1208286"/>
            <a:ext cx="8532872" cy="4911775"/>
            <a:chOff x="597782" y="99140"/>
            <a:chExt cx="8101046" cy="6084193"/>
          </a:xfrm>
        </p:grpSpPr>
        <p:sp>
          <p:nvSpPr>
            <p:cNvPr id="74" name="Прямоугольник 73"/>
            <p:cNvSpPr/>
            <p:nvPr/>
          </p:nvSpPr>
          <p:spPr>
            <a:xfrm>
              <a:off x="5718695" y="2723989"/>
              <a:ext cx="1576959" cy="84286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5" name="Прямоугольник 74"/>
            <p:cNvSpPr/>
            <p:nvPr/>
          </p:nvSpPr>
          <p:spPr>
            <a:xfrm>
              <a:off x="3973065" y="1610410"/>
              <a:ext cx="4515360" cy="7524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6" name="Прямоугольник 75"/>
            <p:cNvSpPr/>
            <p:nvPr/>
          </p:nvSpPr>
          <p:spPr>
            <a:xfrm>
              <a:off x="3973066" y="99140"/>
              <a:ext cx="4515360" cy="13915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Прямоугольник 76"/>
            <p:cNvSpPr/>
            <p:nvPr/>
          </p:nvSpPr>
          <p:spPr>
            <a:xfrm>
              <a:off x="4067944" y="201561"/>
              <a:ext cx="1368152" cy="554462"/>
            </a:xfrm>
            <a:prstGeom prst="rect">
              <a:avLst/>
            </a:prstGeom>
            <a:solidFill>
              <a:srgbClr val="F8F6CC"/>
            </a:solidFill>
            <a:ln w="12700">
              <a:solidFill>
                <a:schemeClr val="accent4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Qanelas Medium" panose="00000600000000000000" pitchFamily="50" charset="-52"/>
                  <a:cs typeface="Arial" panose="020B0604020202020204" pitchFamily="34" charset="0"/>
                </a:rPr>
                <a:t>Планирование доходов</a:t>
              </a:r>
            </a:p>
          </p:txBody>
        </p:sp>
        <p:sp>
          <p:nvSpPr>
            <p:cNvPr id="78" name="Прямоугольник 77"/>
            <p:cNvSpPr/>
            <p:nvPr/>
          </p:nvSpPr>
          <p:spPr>
            <a:xfrm>
              <a:off x="5550024" y="224746"/>
              <a:ext cx="1368152" cy="540827"/>
            </a:xfrm>
            <a:prstGeom prst="rect">
              <a:avLst/>
            </a:prstGeom>
            <a:solidFill>
              <a:srgbClr val="F8F6CC"/>
            </a:solidFill>
            <a:ln w="12700">
              <a:solidFill>
                <a:schemeClr val="accent4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Qanelas Medium" panose="00000600000000000000" pitchFamily="50" charset="-52"/>
                  <a:cs typeface="Arial" panose="020B0604020202020204" pitchFamily="34" charset="0"/>
                </a:rPr>
                <a:t>Планирование расходов</a:t>
              </a:r>
            </a:p>
          </p:txBody>
        </p:sp>
        <p:sp>
          <p:nvSpPr>
            <p:cNvPr id="79" name="Прямоугольник 78"/>
            <p:cNvSpPr/>
            <p:nvPr/>
          </p:nvSpPr>
          <p:spPr>
            <a:xfrm>
              <a:off x="4067944" y="830583"/>
              <a:ext cx="1368152" cy="554462"/>
            </a:xfrm>
            <a:prstGeom prst="rect">
              <a:avLst/>
            </a:prstGeom>
            <a:solidFill>
              <a:srgbClr val="F8F6CC"/>
            </a:solidFill>
            <a:ln w="12700">
              <a:solidFill>
                <a:schemeClr val="accent4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Qanelas Medium" panose="00000600000000000000" pitchFamily="50" charset="-52"/>
                  <a:cs typeface="Arial" panose="020B0604020202020204" pitchFamily="34" charset="0"/>
                </a:rPr>
                <a:t>Исполнения ПФХД</a:t>
              </a:r>
            </a:p>
          </p:txBody>
        </p:sp>
        <p:sp>
          <p:nvSpPr>
            <p:cNvPr id="80" name="Прямоугольник 79"/>
            <p:cNvSpPr/>
            <p:nvPr/>
          </p:nvSpPr>
          <p:spPr>
            <a:xfrm>
              <a:off x="5550024" y="829442"/>
              <a:ext cx="1368152" cy="554462"/>
            </a:xfrm>
            <a:prstGeom prst="rect">
              <a:avLst/>
            </a:prstGeom>
            <a:solidFill>
              <a:srgbClr val="F8F6CC"/>
            </a:solidFill>
            <a:ln w="12700">
              <a:solidFill>
                <a:schemeClr val="accent4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Qanelas Medium" panose="00000600000000000000" pitchFamily="50" charset="-52"/>
                  <a:cs typeface="Arial" panose="020B0604020202020204" pitchFamily="34" charset="0"/>
                </a:rPr>
                <a:t>Отчетная аналитика</a:t>
              </a:r>
            </a:p>
          </p:txBody>
        </p:sp>
        <p:cxnSp>
          <p:nvCxnSpPr>
            <p:cNvPr id="81" name="Соединительная линия уступом 80"/>
            <p:cNvCxnSpPr>
              <a:cxnSpLocks/>
            </p:cNvCxnSpPr>
            <p:nvPr/>
          </p:nvCxnSpPr>
          <p:spPr>
            <a:xfrm>
              <a:off x="2466985" y="1498473"/>
              <a:ext cx="1487031" cy="478390"/>
            </a:xfrm>
            <a:prstGeom prst="bentConnector3">
              <a:avLst/>
            </a:prstGeom>
            <a:ln>
              <a:headEnd type="oval" w="med" len="med"/>
              <a:tailEnd type="oval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82" name="Прямоугольник 81"/>
            <p:cNvSpPr/>
            <p:nvPr/>
          </p:nvSpPr>
          <p:spPr>
            <a:xfrm>
              <a:off x="4067944" y="1714839"/>
              <a:ext cx="1368152" cy="554462"/>
            </a:xfrm>
            <a:prstGeom prst="rect">
              <a:avLst/>
            </a:prstGeom>
            <a:solidFill>
              <a:srgbClr val="F8F6CC"/>
            </a:solidFill>
            <a:ln w="12700">
              <a:solidFill>
                <a:schemeClr val="accent4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Qanelas Medium" panose="00000600000000000000" pitchFamily="50" charset="-52"/>
                  <a:cs typeface="Arial" panose="020B0604020202020204" pitchFamily="34" charset="0"/>
                </a:rPr>
                <a:t>Управления закупками</a:t>
              </a:r>
            </a:p>
          </p:txBody>
        </p:sp>
        <p:sp>
          <p:nvSpPr>
            <p:cNvPr id="83" name="Прямоугольник 82"/>
            <p:cNvSpPr/>
            <p:nvPr/>
          </p:nvSpPr>
          <p:spPr>
            <a:xfrm>
              <a:off x="5550024" y="1718650"/>
              <a:ext cx="1368152" cy="554462"/>
            </a:xfrm>
            <a:prstGeom prst="rect">
              <a:avLst/>
            </a:prstGeom>
            <a:solidFill>
              <a:srgbClr val="F8F6CC"/>
            </a:solidFill>
            <a:ln w="12700">
              <a:solidFill>
                <a:schemeClr val="accent4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Qanelas Medium" panose="00000600000000000000" pitchFamily="50" charset="-52"/>
                  <a:cs typeface="Arial" panose="020B0604020202020204" pitchFamily="34" charset="0"/>
                </a:rPr>
                <a:t>Управления договорами (контрактами)</a:t>
              </a:r>
            </a:p>
          </p:txBody>
        </p:sp>
        <p:cxnSp>
          <p:nvCxnSpPr>
            <p:cNvPr id="84" name="Соединительная линия уступом 83"/>
            <p:cNvCxnSpPr>
              <a:cxnSpLocks/>
            </p:cNvCxnSpPr>
            <p:nvPr/>
          </p:nvCxnSpPr>
          <p:spPr>
            <a:xfrm>
              <a:off x="2473045" y="2024028"/>
              <a:ext cx="1464463" cy="910670"/>
            </a:xfrm>
            <a:prstGeom prst="bentConnector3">
              <a:avLst>
                <a:gd name="adj1" fmla="val 50000"/>
              </a:avLst>
            </a:prstGeom>
            <a:ln>
              <a:headEnd type="oval" w="med" len="med"/>
              <a:tailEnd type="oval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5" name="Соединительная линия уступом 84"/>
            <p:cNvCxnSpPr>
              <a:cxnSpLocks/>
              <a:endCxn id="80" idx="3"/>
            </p:cNvCxnSpPr>
            <p:nvPr/>
          </p:nvCxnSpPr>
          <p:spPr>
            <a:xfrm flipV="1">
              <a:off x="2466986" y="1106673"/>
              <a:ext cx="4451190" cy="1578209"/>
            </a:xfrm>
            <a:prstGeom prst="bentConnector3">
              <a:avLst>
                <a:gd name="adj1" fmla="val 101092"/>
              </a:avLst>
            </a:prstGeom>
            <a:ln>
              <a:headEnd type="oval" w="med" len="med"/>
              <a:tailEnd type="oval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6" name="Прямая со стрелкой 85"/>
            <p:cNvCxnSpPr>
              <a:cxnSpLocks/>
            </p:cNvCxnSpPr>
            <p:nvPr/>
          </p:nvCxnSpPr>
          <p:spPr>
            <a:xfrm>
              <a:off x="2490986" y="829012"/>
              <a:ext cx="1452227" cy="0"/>
            </a:xfrm>
            <a:prstGeom prst="straightConnector1">
              <a:avLst/>
            </a:prstGeom>
            <a:ln>
              <a:headEnd type="oval" w="med" len="med"/>
              <a:tailEnd type="oval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87" name="Прямоугольник 86"/>
            <p:cNvSpPr/>
            <p:nvPr/>
          </p:nvSpPr>
          <p:spPr>
            <a:xfrm>
              <a:off x="5823098" y="2811112"/>
              <a:ext cx="1368152" cy="658882"/>
            </a:xfrm>
            <a:prstGeom prst="rect">
              <a:avLst/>
            </a:prstGeom>
            <a:solidFill>
              <a:srgbClr val="F8F6CC"/>
            </a:solidFill>
            <a:ln w="12700">
              <a:solidFill>
                <a:schemeClr val="accent4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Qanelas Medium" panose="00000600000000000000" pitchFamily="50" charset="-52"/>
                  <a:cs typeface="Arial" panose="020B0604020202020204" pitchFamily="34" charset="0"/>
                </a:rPr>
                <a:t>Механизмы согласования и утверждения документов</a:t>
              </a:r>
            </a:p>
          </p:txBody>
        </p:sp>
        <p:cxnSp>
          <p:nvCxnSpPr>
            <p:cNvPr id="88" name="Соединительная линия уступом 87"/>
            <p:cNvCxnSpPr>
              <a:cxnSpLocks/>
            </p:cNvCxnSpPr>
            <p:nvPr/>
          </p:nvCxnSpPr>
          <p:spPr>
            <a:xfrm>
              <a:off x="2466985" y="2588407"/>
              <a:ext cx="3219114" cy="772265"/>
            </a:xfrm>
            <a:prstGeom prst="bentConnector3">
              <a:avLst>
                <a:gd name="adj1" fmla="val 17414"/>
              </a:avLst>
            </a:prstGeom>
            <a:ln>
              <a:headEnd type="oval" w="med" len="med"/>
              <a:tailEnd type="oval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89" name="Прямоугольник 88"/>
            <p:cNvSpPr/>
            <p:nvPr/>
          </p:nvSpPr>
          <p:spPr>
            <a:xfrm>
              <a:off x="3973065" y="3684611"/>
              <a:ext cx="3057104" cy="7524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0" name="Прямоугольник 89"/>
            <p:cNvSpPr/>
            <p:nvPr/>
          </p:nvSpPr>
          <p:spPr>
            <a:xfrm>
              <a:off x="4067944" y="3789040"/>
              <a:ext cx="1368152" cy="554462"/>
            </a:xfrm>
            <a:prstGeom prst="rect">
              <a:avLst/>
            </a:prstGeom>
            <a:solidFill>
              <a:srgbClr val="F8F6CC"/>
            </a:solidFill>
            <a:ln w="12700">
              <a:solidFill>
                <a:schemeClr val="accent4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Qanelas Medium" panose="00000600000000000000" pitchFamily="50" charset="-52"/>
                  <a:cs typeface="Arial" panose="020B0604020202020204" pitchFamily="34" charset="0"/>
                </a:rPr>
                <a:t>Планы обмена</a:t>
              </a:r>
            </a:p>
          </p:txBody>
        </p:sp>
        <p:sp>
          <p:nvSpPr>
            <p:cNvPr id="91" name="Прямоугольник 90"/>
            <p:cNvSpPr/>
            <p:nvPr/>
          </p:nvSpPr>
          <p:spPr>
            <a:xfrm>
              <a:off x="5550024" y="3792851"/>
              <a:ext cx="1368152" cy="554462"/>
            </a:xfrm>
            <a:prstGeom prst="rect">
              <a:avLst/>
            </a:prstGeom>
            <a:solidFill>
              <a:srgbClr val="F8F6CC"/>
            </a:solidFill>
            <a:ln w="12700">
              <a:solidFill>
                <a:schemeClr val="accent4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Qanelas Medium" panose="00000600000000000000" pitchFamily="50" charset="-52"/>
                  <a:cs typeface="Arial" panose="020B0604020202020204" pitchFamily="34" charset="0"/>
                </a:rPr>
                <a:t>Загрузка из внешних ИС</a:t>
              </a:r>
            </a:p>
          </p:txBody>
        </p:sp>
        <p:sp>
          <p:nvSpPr>
            <p:cNvPr id="92" name="Прямоугольник 91"/>
            <p:cNvSpPr/>
            <p:nvPr/>
          </p:nvSpPr>
          <p:spPr>
            <a:xfrm>
              <a:off x="3983955" y="5394633"/>
              <a:ext cx="3057104" cy="7554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3" name="Прямоугольник 92"/>
            <p:cNvSpPr/>
            <p:nvPr/>
          </p:nvSpPr>
          <p:spPr>
            <a:xfrm>
              <a:off x="5587708" y="5496677"/>
              <a:ext cx="1368152" cy="554462"/>
            </a:xfrm>
            <a:prstGeom prst="rect">
              <a:avLst/>
            </a:prstGeom>
            <a:solidFill>
              <a:srgbClr val="F8F6CC"/>
            </a:solidFill>
            <a:ln w="12700">
              <a:solidFill>
                <a:schemeClr val="accent4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Qanelas Medium" panose="00000600000000000000" pitchFamily="50" charset="-52"/>
                  <a:cs typeface="Arial" panose="020B0604020202020204" pitchFamily="34" charset="0"/>
                </a:rPr>
                <a:t>Аналитические отчеты</a:t>
              </a:r>
            </a:p>
          </p:txBody>
        </p:sp>
        <p:sp>
          <p:nvSpPr>
            <p:cNvPr id="94" name="Прямоугольник 93"/>
            <p:cNvSpPr/>
            <p:nvPr/>
          </p:nvSpPr>
          <p:spPr>
            <a:xfrm>
              <a:off x="4108773" y="5500987"/>
              <a:ext cx="1368152" cy="554462"/>
            </a:xfrm>
            <a:prstGeom prst="rect">
              <a:avLst/>
            </a:prstGeom>
            <a:solidFill>
              <a:srgbClr val="F8F6CC"/>
            </a:solidFill>
            <a:ln w="12700">
              <a:solidFill>
                <a:schemeClr val="accent4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Qanelas Medium" panose="00000600000000000000" pitchFamily="50" charset="-52"/>
                  <a:cs typeface="Arial" panose="020B0604020202020204" pitchFamily="34" charset="0"/>
                </a:rPr>
                <a:t>Регламентированные отчеты</a:t>
              </a:r>
            </a:p>
          </p:txBody>
        </p:sp>
        <p:cxnSp>
          <p:nvCxnSpPr>
            <p:cNvPr id="95" name="Соединительная линия уступом 94"/>
            <p:cNvCxnSpPr>
              <a:cxnSpLocks/>
              <a:endCxn id="89" idx="1"/>
            </p:cNvCxnSpPr>
            <p:nvPr/>
          </p:nvCxnSpPr>
          <p:spPr>
            <a:xfrm>
              <a:off x="2466984" y="3152096"/>
              <a:ext cx="1506080" cy="908740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accent4">
                  <a:lumMod val="75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6" name="Соединительная линия уступом 95"/>
            <p:cNvCxnSpPr>
              <a:cxnSpLocks/>
              <a:endCxn id="92" idx="1"/>
            </p:cNvCxnSpPr>
            <p:nvPr/>
          </p:nvCxnSpPr>
          <p:spPr>
            <a:xfrm>
              <a:off x="2473045" y="4321294"/>
              <a:ext cx="1510910" cy="1451090"/>
            </a:xfrm>
            <a:prstGeom prst="bentConnector3">
              <a:avLst>
                <a:gd name="adj1" fmla="val 50000"/>
              </a:avLst>
            </a:prstGeom>
            <a:ln>
              <a:headEnd type="oval" w="med" len="med"/>
              <a:tailEnd type="oval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97" name="Группа 96"/>
            <p:cNvGrpSpPr/>
            <p:nvPr/>
          </p:nvGrpSpPr>
          <p:grpSpPr>
            <a:xfrm>
              <a:off x="597782" y="5430883"/>
              <a:ext cx="1576959" cy="752450"/>
              <a:chOff x="597782" y="5430883"/>
              <a:chExt cx="1576959" cy="752450"/>
            </a:xfrm>
          </p:grpSpPr>
          <p:sp>
            <p:nvSpPr>
              <p:cNvPr id="110" name="Прямоугольник 109"/>
              <p:cNvSpPr/>
              <p:nvPr/>
            </p:nvSpPr>
            <p:spPr>
              <a:xfrm>
                <a:off x="597782" y="5430883"/>
                <a:ext cx="1576959" cy="75245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1" name="Прямоугольник 110"/>
              <p:cNvSpPr/>
              <p:nvPr/>
            </p:nvSpPr>
            <p:spPr>
              <a:xfrm>
                <a:off x="702185" y="5529878"/>
                <a:ext cx="1368152" cy="554462"/>
              </a:xfrm>
              <a:prstGeom prst="rect">
                <a:avLst/>
              </a:prstGeom>
              <a:solidFill>
                <a:srgbClr val="F8F6CC"/>
              </a:solidFill>
              <a:ln w="127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Qanelas Medium" panose="00000600000000000000" pitchFamily="50" charset="-52"/>
                    <a:cs typeface="Arial" panose="020B0604020202020204" pitchFamily="34" charset="0"/>
                  </a:rPr>
                  <a:t>Подсистема администрирования</a:t>
                </a:r>
              </a:p>
            </p:txBody>
          </p:sp>
        </p:grpSp>
        <p:sp>
          <p:nvSpPr>
            <p:cNvPr id="98" name="Прямоугольник 97"/>
            <p:cNvSpPr/>
            <p:nvPr/>
          </p:nvSpPr>
          <p:spPr>
            <a:xfrm>
              <a:off x="4441746" y="4531358"/>
              <a:ext cx="1576959" cy="7524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9" name="Прямоугольник 98"/>
            <p:cNvSpPr/>
            <p:nvPr/>
          </p:nvSpPr>
          <p:spPr>
            <a:xfrm>
              <a:off x="4547607" y="4626180"/>
              <a:ext cx="1368152" cy="554462"/>
            </a:xfrm>
            <a:prstGeom prst="rect">
              <a:avLst/>
            </a:prstGeom>
            <a:solidFill>
              <a:srgbClr val="F8F6CC"/>
            </a:solidFill>
            <a:ln w="12700">
              <a:solidFill>
                <a:schemeClr val="accent4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Qanelas Medium" panose="00000600000000000000" pitchFamily="50" charset="-52"/>
                  <a:cs typeface="Arial" panose="020B0604020202020204" pitchFamily="34" charset="0"/>
                </a:rPr>
                <a:t>Управление НСИ</a:t>
              </a:r>
            </a:p>
          </p:txBody>
        </p:sp>
        <p:cxnSp>
          <p:nvCxnSpPr>
            <p:cNvPr id="100" name="Соединительная линия уступом 99"/>
            <p:cNvCxnSpPr>
              <a:cxnSpLocks/>
              <a:endCxn id="98" idx="1"/>
            </p:cNvCxnSpPr>
            <p:nvPr/>
          </p:nvCxnSpPr>
          <p:spPr>
            <a:xfrm>
              <a:off x="2456928" y="3762169"/>
              <a:ext cx="1984817" cy="1145414"/>
            </a:xfrm>
            <a:prstGeom prst="bentConnector3">
              <a:avLst>
                <a:gd name="adj1" fmla="val 50000"/>
              </a:avLst>
            </a:prstGeom>
            <a:ln>
              <a:headEnd type="oval" w="med" len="med"/>
              <a:tailEnd type="oval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1" name="Соединительная линия уступом 100"/>
            <p:cNvCxnSpPr>
              <a:cxnSpLocks/>
              <a:endCxn id="110" idx="3"/>
            </p:cNvCxnSpPr>
            <p:nvPr/>
          </p:nvCxnSpPr>
          <p:spPr>
            <a:xfrm rot="5400000">
              <a:off x="1806249" y="5122371"/>
              <a:ext cx="1053229" cy="316244"/>
            </a:xfrm>
            <a:prstGeom prst="bentConnector2">
              <a:avLst/>
            </a:prstGeom>
            <a:ln>
              <a:headEnd type="oval" w="med" len="med"/>
              <a:tailEnd type="oval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102" name="Группа 101"/>
            <p:cNvGrpSpPr/>
            <p:nvPr/>
          </p:nvGrpSpPr>
          <p:grpSpPr>
            <a:xfrm rot="16200000">
              <a:off x="7591633" y="2475839"/>
              <a:ext cx="981739" cy="1232649"/>
              <a:chOff x="740023" y="5202780"/>
              <a:chExt cx="981739" cy="1232649"/>
            </a:xfrm>
          </p:grpSpPr>
          <p:sp>
            <p:nvSpPr>
              <p:cNvPr id="108" name="Прямоугольник 107"/>
              <p:cNvSpPr/>
              <p:nvPr/>
            </p:nvSpPr>
            <p:spPr>
              <a:xfrm rot="5400000">
                <a:off x="614568" y="5328235"/>
                <a:ext cx="1232649" cy="98173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9" name="Прямоугольник 108"/>
              <p:cNvSpPr/>
              <p:nvPr/>
            </p:nvSpPr>
            <p:spPr>
              <a:xfrm rot="5400000">
                <a:off x="710404" y="5469393"/>
                <a:ext cx="1048615" cy="723420"/>
              </a:xfrm>
              <a:prstGeom prst="rect">
                <a:avLst/>
              </a:prstGeom>
              <a:solidFill>
                <a:srgbClr val="F8F6CC"/>
              </a:solidFill>
              <a:ln w="12700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Qanelas Medium" panose="00000600000000000000" pitchFamily="50" charset="-52"/>
                    <a:cs typeface="Arial" panose="020B0604020202020204" pitchFamily="34" charset="0"/>
                  </a:rPr>
                  <a:t>Подсистема управления закупками (ГМЗ)</a:t>
                </a:r>
              </a:p>
            </p:txBody>
          </p:sp>
        </p:grpSp>
        <p:grpSp>
          <p:nvGrpSpPr>
            <p:cNvPr id="103" name="Группа 102"/>
            <p:cNvGrpSpPr/>
            <p:nvPr/>
          </p:nvGrpSpPr>
          <p:grpSpPr>
            <a:xfrm rot="16200000">
              <a:off x="7603631" y="3789840"/>
              <a:ext cx="981739" cy="1208654"/>
              <a:chOff x="1201154" y="5202781"/>
              <a:chExt cx="981739" cy="1208654"/>
            </a:xfrm>
          </p:grpSpPr>
          <p:sp>
            <p:nvSpPr>
              <p:cNvPr id="106" name="Прямоугольник 105"/>
              <p:cNvSpPr/>
              <p:nvPr/>
            </p:nvSpPr>
            <p:spPr>
              <a:xfrm rot="5400000">
                <a:off x="1087697" y="5316238"/>
                <a:ext cx="1208654" cy="98173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7" name="Прямоугольник 106"/>
              <p:cNvSpPr/>
              <p:nvPr/>
            </p:nvSpPr>
            <p:spPr>
              <a:xfrm rot="5400000">
                <a:off x="1169713" y="5445399"/>
                <a:ext cx="1048615" cy="723419"/>
              </a:xfrm>
              <a:prstGeom prst="rect">
                <a:avLst/>
              </a:prstGeom>
              <a:solidFill>
                <a:srgbClr val="F8F6CC"/>
              </a:solidFill>
              <a:ln w="12700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Qanelas Medium" panose="00000600000000000000" pitchFamily="50" charset="-52"/>
                    <a:cs typeface="Arial" panose="020B0604020202020204" pitchFamily="34" charset="0"/>
                  </a:rPr>
                  <a:t>Подсистема «Зарплата и кадры(ЗКГУ)»</a:t>
                </a:r>
              </a:p>
            </p:txBody>
          </p:sp>
        </p:grpSp>
        <p:cxnSp>
          <p:nvCxnSpPr>
            <p:cNvPr id="104" name="Соединительная линия уступом 103"/>
            <p:cNvCxnSpPr>
              <a:cxnSpLocks/>
            </p:cNvCxnSpPr>
            <p:nvPr/>
          </p:nvCxnSpPr>
          <p:spPr>
            <a:xfrm flipV="1">
              <a:off x="6924236" y="3641567"/>
              <a:ext cx="1170263" cy="200516"/>
            </a:xfrm>
            <a:prstGeom prst="bentConnector3">
              <a:avLst>
                <a:gd name="adj1" fmla="val 99455"/>
              </a:avLst>
            </a:prstGeom>
            <a:ln>
              <a:solidFill>
                <a:schemeClr val="bg1">
                  <a:lumMod val="6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5" name="Соединительная линия уступом 104"/>
            <p:cNvCxnSpPr>
              <a:cxnSpLocks/>
              <a:stCxn id="91" idx="3"/>
              <a:endCxn id="106" idx="1"/>
            </p:cNvCxnSpPr>
            <p:nvPr/>
          </p:nvCxnSpPr>
          <p:spPr>
            <a:xfrm>
              <a:off x="6918176" y="4070083"/>
              <a:ext cx="571997" cy="324085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>
                  <a:lumMod val="6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DE9D935A-546C-4462-87D2-77B0771DCD93}"/>
              </a:ext>
            </a:extLst>
          </p:cNvPr>
          <p:cNvSpPr/>
          <p:nvPr/>
        </p:nvSpPr>
        <p:spPr>
          <a:xfrm>
            <a:off x="2124807" y="1560596"/>
            <a:ext cx="2181292" cy="36482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1683147-E504-4F0A-8ED3-C60EA96490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3047" y="1715024"/>
            <a:ext cx="1914525" cy="3371850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</p:pic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5BE05B51-9862-4A10-A9FB-EC8155AFFC13}"/>
              </a:ext>
            </a:extLst>
          </p:cNvPr>
          <p:cNvSpPr/>
          <p:nvPr/>
        </p:nvSpPr>
        <p:spPr>
          <a:xfrm>
            <a:off x="9144465" y="1304184"/>
            <a:ext cx="1441081" cy="447618"/>
          </a:xfrm>
          <a:prstGeom prst="rect">
            <a:avLst/>
          </a:prstGeom>
          <a:solidFill>
            <a:srgbClr val="F8F6CC"/>
          </a:solidFill>
          <a:ln w="12700"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Qanelas Medium" panose="00000600000000000000" pitchFamily="50" charset="-52"/>
                <a:cs typeface="Arial" panose="020B0604020202020204" pitchFamily="34" charset="0"/>
              </a:rPr>
              <a:t>Механизмы бюджетирования</a:t>
            </a:r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87993FBE-C8CF-4F55-A46F-5FCE36A9484C}"/>
              </a:ext>
            </a:extLst>
          </p:cNvPr>
          <p:cNvSpPr/>
          <p:nvPr/>
        </p:nvSpPr>
        <p:spPr>
          <a:xfrm>
            <a:off x="9144464" y="1797512"/>
            <a:ext cx="1441081" cy="439421"/>
          </a:xfrm>
          <a:prstGeom prst="rect">
            <a:avLst/>
          </a:prstGeom>
          <a:solidFill>
            <a:srgbClr val="F8F6CC"/>
          </a:solidFill>
          <a:ln w="12700"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Qanelas Medium" panose="00000600000000000000" pitchFamily="50" charset="-52"/>
                <a:cs typeface="Arial" panose="020B0604020202020204" pitchFamily="34" charset="0"/>
              </a:rPr>
              <a:t>Универсальная смета</a:t>
            </a:r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E61CB32C-2887-4A66-A75E-2CC5D56F71D4}"/>
              </a:ext>
            </a:extLst>
          </p:cNvPr>
          <p:cNvSpPr/>
          <p:nvPr/>
        </p:nvSpPr>
        <p:spPr>
          <a:xfrm>
            <a:off x="9150963" y="2517342"/>
            <a:ext cx="1441081" cy="447618"/>
          </a:xfrm>
          <a:prstGeom prst="rect">
            <a:avLst/>
          </a:prstGeom>
          <a:solidFill>
            <a:srgbClr val="F8F6CC"/>
          </a:solidFill>
          <a:ln w="12700"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Qanelas Medium" panose="00000600000000000000" pitchFamily="50" charset="-52"/>
                <a:cs typeface="Arial" panose="020B0604020202020204" pitchFamily="34" charset="0"/>
              </a:rPr>
              <a:t>Отчетная аналитика по закупкам</a:t>
            </a:r>
          </a:p>
        </p:txBody>
      </p:sp>
      <p:sp>
        <p:nvSpPr>
          <p:cNvPr id="112" name="Прямоугольник 111">
            <a:extLst>
              <a:ext uri="{FF2B5EF4-FFF2-40B4-BE49-F238E27FC236}">
                <a16:creationId xmlns:a16="http://schemas.microsoft.com/office/drawing/2014/main" id="{819E0314-EBDF-4DE9-96EF-46B10C7C6DB9}"/>
              </a:ext>
            </a:extLst>
          </p:cNvPr>
          <p:cNvSpPr/>
          <p:nvPr/>
        </p:nvSpPr>
        <p:spPr>
          <a:xfrm>
            <a:off x="5940478" y="3182004"/>
            <a:ext cx="1661019" cy="6074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3" name="Прямоугольник 112">
            <a:extLst>
              <a:ext uri="{FF2B5EF4-FFF2-40B4-BE49-F238E27FC236}">
                <a16:creationId xmlns:a16="http://schemas.microsoft.com/office/drawing/2014/main" id="{3264ABAC-8AA6-4DB4-B295-BC2ED0514B7A}"/>
              </a:ext>
            </a:extLst>
          </p:cNvPr>
          <p:cNvSpPr/>
          <p:nvPr/>
        </p:nvSpPr>
        <p:spPr>
          <a:xfrm>
            <a:off x="6050255" y="3267177"/>
            <a:ext cx="1441081" cy="447618"/>
          </a:xfrm>
          <a:prstGeom prst="rect">
            <a:avLst/>
          </a:prstGeom>
          <a:solidFill>
            <a:srgbClr val="F8F6CC"/>
          </a:solidFill>
          <a:ln w="12700"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Qanelas Medium" panose="00000600000000000000" pitchFamily="50" charset="-52"/>
                <a:cs typeface="Arial" panose="020B0604020202020204" pitchFamily="34" charset="0"/>
              </a:rPr>
              <a:t>Управление платежами</a:t>
            </a:r>
          </a:p>
        </p:txBody>
      </p:sp>
      <p:cxnSp>
        <p:nvCxnSpPr>
          <p:cNvPr id="114" name="Соединительная линия уступом 83">
            <a:extLst>
              <a:ext uri="{FF2B5EF4-FFF2-40B4-BE49-F238E27FC236}">
                <a16:creationId xmlns:a16="http://schemas.microsoft.com/office/drawing/2014/main" id="{58D3C07E-FCA7-4DD2-9389-03E4B68306E6}"/>
              </a:ext>
            </a:extLst>
          </p:cNvPr>
          <p:cNvCxnSpPr>
            <a:cxnSpLocks/>
          </p:cNvCxnSpPr>
          <p:nvPr/>
        </p:nvCxnSpPr>
        <p:spPr>
          <a:xfrm flipV="1">
            <a:off x="6740938" y="2116618"/>
            <a:ext cx="2303026" cy="1042832"/>
          </a:xfrm>
          <a:prstGeom prst="bentConnector3">
            <a:avLst>
              <a:gd name="adj1" fmla="val 102112"/>
            </a:avLst>
          </a:prstGeom>
          <a:ln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0" name="Прямоугольник 119">
            <a:extLst>
              <a:ext uri="{FF2B5EF4-FFF2-40B4-BE49-F238E27FC236}">
                <a16:creationId xmlns:a16="http://schemas.microsoft.com/office/drawing/2014/main" id="{0D1BE8A7-A4F3-4A4E-98F0-8DD121740F5F}"/>
              </a:ext>
            </a:extLst>
          </p:cNvPr>
          <p:cNvSpPr/>
          <p:nvPr/>
        </p:nvSpPr>
        <p:spPr>
          <a:xfrm>
            <a:off x="9655057" y="5202568"/>
            <a:ext cx="1273081" cy="792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2" name="Прямоугольник 121">
            <a:extLst>
              <a:ext uri="{FF2B5EF4-FFF2-40B4-BE49-F238E27FC236}">
                <a16:creationId xmlns:a16="http://schemas.microsoft.com/office/drawing/2014/main" id="{91F9CD49-5EF2-4862-82C4-18324CD1C605}"/>
              </a:ext>
            </a:extLst>
          </p:cNvPr>
          <p:cNvSpPr/>
          <p:nvPr/>
        </p:nvSpPr>
        <p:spPr>
          <a:xfrm>
            <a:off x="9739341" y="5300517"/>
            <a:ext cx="1104511" cy="584017"/>
          </a:xfrm>
          <a:prstGeom prst="rect">
            <a:avLst/>
          </a:prstGeom>
          <a:solidFill>
            <a:srgbClr val="F8F6CC"/>
          </a:solidFill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Qanelas Medium" panose="00000600000000000000" pitchFamily="50" charset="-52"/>
                <a:cs typeface="Arial" panose="020B0604020202020204" pitchFamily="34" charset="0"/>
              </a:rPr>
              <a:t>Подсистема «Бухгалтерия государственного учреждения»</a:t>
            </a:r>
          </a:p>
        </p:txBody>
      </p:sp>
      <p:cxnSp>
        <p:nvCxnSpPr>
          <p:cNvPr id="125" name="Соединительная линия уступом 103">
            <a:extLst>
              <a:ext uri="{FF2B5EF4-FFF2-40B4-BE49-F238E27FC236}">
                <a16:creationId xmlns:a16="http://schemas.microsoft.com/office/drawing/2014/main" id="{F80FFCA2-1597-4259-BEFC-4C6A4CC5E5A5}"/>
              </a:ext>
            </a:extLst>
          </p:cNvPr>
          <p:cNvCxnSpPr>
            <a:cxnSpLocks/>
            <a:stCxn id="89" idx="3"/>
            <a:endCxn id="120" idx="1"/>
          </p:cNvCxnSpPr>
          <p:nvPr/>
        </p:nvCxnSpPr>
        <p:spPr>
          <a:xfrm>
            <a:off x="9162491" y="4406567"/>
            <a:ext cx="492566" cy="1192281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6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18FB255C-BD60-49CC-86CE-47E170F793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23646" y="441382"/>
            <a:ext cx="4487045" cy="384081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E492FC90-71A4-4319-8929-398ACD7846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399" y="6296373"/>
            <a:ext cx="732499" cy="27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382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51E72E4-735C-4F18-91DF-8F1437A6B3D7}"/>
              </a:ext>
            </a:extLst>
          </p:cNvPr>
          <p:cNvSpPr/>
          <p:nvPr/>
        </p:nvSpPr>
        <p:spPr>
          <a:xfrm>
            <a:off x="343382" y="226785"/>
            <a:ext cx="11505236" cy="64044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9EAF60-4514-4FC1-8F42-2C68A407F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4842" y="703937"/>
            <a:ext cx="7381875" cy="571395"/>
          </a:xfrm>
        </p:spPr>
        <p:txBody>
          <a:bodyPr>
            <a:normAutofit fontScale="90000"/>
          </a:bodyPr>
          <a:lstStyle/>
          <a:p>
            <a:br>
              <a:rPr lang="ru-RU" sz="2700" b="1" dirty="0">
                <a:solidFill>
                  <a:srgbClr val="3B2353"/>
                </a:solidFill>
                <a:latin typeface="Qanelas Medium" panose="00000600000000000000" pitchFamily="50" charset="-52"/>
                <a:cs typeface="Arial" pitchFamily="34" charset="0"/>
              </a:rPr>
            </a:br>
            <a:r>
              <a:rPr lang="ru-RU" sz="2700" b="1" dirty="0">
                <a:solidFill>
                  <a:srgbClr val="3B2353"/>
                </a:solidFill>
                <a:latin typeface="Qanelas Medium" panose="00000600000000000000" pitchFamily="50" charset="-52"/>
                <a:cs typeface="Arial" pitchFamily="34" charset="0"/>
              </a:rPr>
              <a:t>Процесс управления финансами: Планирование</a:t>
            </a:r>
            <a:br>
              <a:rPr lang="ru-RU" sz="1400" b="1" dirty="0">
                <a:solidFill>
                  <a:srgbClr val="3B2353"/>
                </a:solidFill>
                <a:latin typeface="Qanelas Medium" panose="00000600000000000000" pitchFamily="50" charset="-52"/>
                <a:cs typeface="Arial" pitchFamily="34" charset="0"/>
              </a:rPr>
            </a:br>
            <a:br>
              <a:rPr lang="ru-RU" sz="1400" dirty="0"/>
            </a:br>
            <a:endParaRPr lang="ru-RU" sz="1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5F6226-637D-48E9-97F7-389324F80B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730" y="1692440"/>
            <a:ext cx="2850993" cy="4957710"/>
          </a:xfrm>
        </p:spPr>
        <p:txBody>
          <a:bodyPr>
            <a:normAutofit lnSpcReduction="10000"/>
          </a:bodyPr>
          <a:lstStyle/>
          <a:p>
            <a:pPr marL="0" indent="0" algn="just">
              <a:spcBef>
                <a:spcPts val="0"/>
              </a:spcBef>
              <a:buNone/>
            </a:pPr>
            <a:endParaRPr lang="ru-RU" sz="1200" dirty="0">
              <a:solidFill>
                <a:srgbClr val="3B2353"/>
              </a:solidFill>
              <a:latin typeface="Qanelas 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ru-RU" sz="1200" dirty="0">
              <a:solidFill>
                <a:srgbClr val="3B2353"/>
              </a:solidFill>
              <a:latin typeface="Qanelas 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ru-RU" sz="1200" dirty="0">
              <a:solidFill>
                <a:srgbClr val="3B2353"/>
              </a:solidFill>
              <a:latin typeface="Qanelas 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dirty="0">
                <a:solidFill>
                  <a:srgbClr val="3B2353"/>
                </a:solidFill>
                <a:latin typeface="Qanelas "/>
              </a:rPr>
              <a:t>Прогнозное и сценарное планирование доходов и расходов формируется по любым необходимым аналитикам в рамках различных стратегий развития. Настройка зависимости влияния показателей позволяет повысить результативность учреждения. Формирование различных стратегий развития направлено на повышение эффективности.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dirty="0">
                <a:solidFill>
                  <a:srgbClr val="3B2353"/>
                </a:solidFill>
                <a:latin typeface="Qanelas "/>
              </a:rPr>
              <a:t>Консолидация бюджетов, позволяет подробно планировать от уровня подразделений (ЦФО) до уровня всего учреждения.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dirty="0">
                <a:solidFill>
                  <a:srgbClr val="3B2353"/>
                </a:solidFill>
                <a:latin typeface="Qanelas "/>
              </a:rPr>
              <a:t>Представление текущего состояния исполнения плана финансово-хозяйственной деятельности и обязательств в управленческой классификации и группировке статей движения денежных средств позволяет оперативно анализировать и управлять ключевыми показателями.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dirty="0">
                <a:solidFill>
                  <a:srgbClr val="3B2353"/>
                </a:solidFill>
                <a:latin typeface="Qanelas "/>
              </a:rPr>
              <a:t>Управление финансовыми рисками. Лимитирование расходов.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dirty="0">
                <a:solidFill>
                  <a:srgbClr val="3B2353"/>
                </a:solidFill>
                <a:latin typeface="Qanelas "/>
              </a:rPr>
              <a:t>Прогнозный платёжный календарь планирования ДДС как инструмента предупреждения кассовых разрывов.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sz="1200" dirty="0">
              <a:solidFill>
                <a:srgbClr val="3B2353"/>
              </a:solidFill>
              <a:latin typeface="Qanelas 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787739-45D9-47F6-A14F-7990E9477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071" y="2327550"/>
            <a:ext cx="8033805" cy="382651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19BDCD0-8315-4A0E-9140-483291CCE3A3}"/>
              </a:ext>
            </a:extLst>
          </p:cNvPr>
          <p:cNvSpPr/>
          <p:nvPr/>
        </p:nvSpPr>
        <p:spPr>
          <a:xfrm>
            <a:off x="-343383" y="798653"/>
            <a:ext cx="4488225" cy="3819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5E6896-26D0-4469-BE4F-8E250422055B}"/>
              </a:ext>
            </a:extLst>
          </p:cNvPr>
          <p:cNvSpPr txBox="1"/>
          <p:nvPr/>
        </p:nvSpPr>
        <p:spPr>
          <a:xfrm>
            <a:off x="3667071" y="1509053"/>
            <a:ext cx="84984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dirty="0">
                <a:solidFill>
                  <a:srgbClr val="3B2353"/>
                </a:solidFill>
                <a:latin typeface="Qanelas Medium" panose="00000600000000000000" pitchFamily="50" charset="-52"/>
              </a:rPr>
              <a:t>Функционал типовой конфигурации системы «Омега: Управление ФХД ВУЗа» как средство обеспечения реализации основных процессов этапа планирования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753A565-2101-4B63-8BEC-7DE771E8D6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399" y="6296373"/>
            <a:ext cx="732499" cy="27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9234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74C5C0E-82E9-435E-9421-CD290330597C}"/>
              </a:ext>
            </a:extLst>
          </p:cNvPr>
          <p:cNvSpPr/>
          <p:nvPr/>
        </p:nvSpPr>
        <p:spPr>
          <a:xfrm>
            <a:off x="343382" y="228059"/>
            <a:ext cx="11505236" cy="64018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609778" y="758802"/>
            <a:ext cx="85822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3B2353"/>
                </a:solidFill>
                <a:latin typeface="Qanelas Medium" panose="00000600000000000000" pitchFamily="50" charset="-52"/>
                <a:cs typeface="Arial" pitchFamily="34" charset="0"/>
              </a:rPr>
              <a:t>Процесс управления финансами: Планирование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2935" y="2603259"/>
            <a:ext cx="33713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dirty="0">
                <a:solidFill>
                  <a:srgbClr val="3B2353"/>
                </a:solidFill>
                <a:latin typeface="Qanelas" panose="00000500000000000000" pitchFamily="2" charset="-52"/>
              </a:rPr>
              <a:t>Функционал типовой конфигурации системы «Омега: Управление ФХД ВУЗа» обеспечивает реализацию основных процессов этапа </a:t>
            </a:r>
            <a:r>
              <a:rPr lang="ru-RU" b="1" dirty="0">
                <a:solidFill>
                  <a:srgbClr val="3B2353"/>
                </a:solidFill>
                <a:latin typeface="Qanelas" panose="00000500000000000000" pitchFamily="2" charset="-52"/>
              </a:rPr>
              <a:t>планирования</a:t>
            </a:r>
            <a:endParaRPr lang="ru-RU" dirty="0">
              <a:solidFill>
                <a:srgbClr val="3B2353"/>
              </a:solidFill>
              <a:latin typeface="Qanelas" panose="00000500000000000000" pitchFamily="2" charset="-52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7318252-B3A0-469A-8695-DD347BBCF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309" y="1751212"/>
            <a:ext cx="6934200" cy="443865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6A20CC9-2840-453D-A718-ADECDD6B324C}"/>
              </a:ext>
            </a:extLst>
          </p:cNvPr>
          <p:cNvSpPr/>
          <p:nvPr/>
        </p:nvSpPr>
        <p:spPr>
          <a:xfrm>
            <a:off x="-343383" y="798653"/>
            <a:ext cx="4488225" cy="3819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802FB3F-BA16-4BE7-86E2-128EAFCC94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399" y="6296373"/>
            <a:ext cx="732499" cy="27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291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3110E11-1E57-4E63-901A-7FFD9C8C6A06}"/>
              </a:ext>
            </a:extLst>
          </p:cNvPr>
          <p:cNvSpPr/>
          <p:nvPr/>
        </p:nvSpPr>
        <p:spPr>
          <a:xfrm>
            <a:off x="343382" y="228059"/>
            <a:ext cx="11505236" cy="64018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359453" y="718953"/>
            <a:ext cx="70735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3B2353"/>
                </a:solidFill>
                <a:latin typeface="Qanelas Medium" panose="00000600000000000000" pitchFamily="50" charset="-52"/>
                <a:cs typeface="Arial" pitchFamily="34" charset="0"/>
              </a:rPr>
              <a:t>Процесс управления финансами: Исполнение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6276" y="2828834"/>
            <a:ext cx="33841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dirty="0">
                <a:solidFill>
                  <a:srgbClr val="3B2353"/>
                </a:solidFill>
                <a:latin typeface="Qanelas" panose="00000500000000000000" pitchFamily="2" charset="-52"/>
              </a:rPr>
              <a:t>Обеспечение реализации процессов этапа исполнения Плана финансово-хозяйственной деятельности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BD1D81E-F7DE-4001-8BDB-9DAA077F1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6447" y="1547997"/>
            <a:ext cx="6686550" cy="459105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5AD05AF-7703-492F-95E6-FECC8987A28A}"/>
              </a:ext>
            </a:extLst>
          </p:cNvPr>
          <p:cNvSpPr/>
          <p:nvPr/>
        </p:nvSpPr>
        <p:spPr>
          <a:xfrm>
            <a:off x="-343383" y="798653"/>
            <a:ext cx="4488225" cy="3819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AA72539-0B4F-4906-BEBA-F946E3E406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399" y="6296373"/>
            <a:ext cx="732499" cy="27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7113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7BA6784-FB29-488D-936B-4151ED534A63}"/>
              </a:ext>
            </a:extLst>
          </p:cNvPr>
          <p:cNvSpPr/>
          <p:nvPr/>
        </p:nvSpPr>
        <p:spPr>
          <a:xfrm>
            <a:off x="343382" y="226785"/>
            <a:ext cx="11505236" cy="65359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9EAF60-4514-4FC1-8F42-2C68A407F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6222" y="843179"/>
            <a:ext cx="7381875" cy="479452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rgbClr val="3B2353"/>
                </a:solidFill>
                <a:latin typeface="Qanelas Medium" panose="00000600000000000000" pitchFamily="50" charset="-52"/>
                <a:cs typeface="Arial" pitchFamily="34" charset="0"/>
              </a:rPr>
              <a:t>Процесс управления финансами: Планирование</a:t>
            </a:r>
            <a:br>
              <a:rPr lang="ru-RU" sz="1400" dirty="0"/>
            </a:br>
            <a:endParaRPr lang="ru-RU" sz="1800" b="1" dirty="0">
              <a:solidFill>
                <a:srgbClr val="3B2353"/>
              </a:solidFill>
              <a:latin typeface="Qanelas" panose="00000500000000000000" pitchFamily="50" charset="-52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78D47F5-58D4-45C4-87F6-50C08BB53582}"/>
              </a:ext>
            </a:extLst>
          </p:cNvPr>
          <p:cNvSpPr/>
          <p:nvPr/>
        </p:nvSpPr>
        <p:spPr>
          <a:xfrm>
            <a:off x="573164" y="1322631"/>
            <a:ext cx="79343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B2353"/>
                </a:solidFill>
                <a:latin typeface="Qanelas" panose="00000500000000000000" pitchFamily="50" charset="-52"/>
              </a:rPr>
              <a:t>Заполнение обоснований (расчетов)</a:t>
            </a:r>
            <a:endParaRPr lang="ru-RU" sz="900" b="1" dirty="0">
              <a:solidFill>
                <a:srgbClr val="3B2353"/>
              </a:solidFill>
              <a:latin typeface="Qanelas" panose="00000500000000000000" pitchFamily="50" charset="-52"/>
            </a:endParaRPr>
          </a:p>
          <a:p>
            <a:r>
              <a:rPr lang="ru-RU" sz="1200" dirty="0">
                <a:solidFill>
                  <a:srgbClr val="3B2353"/>
                </a:solidFill>
                <a:latin typeface="Qanelas "/>
              </a:rPr>
              <a:t>Проект Плана составляется учреждением на основании обоснований (расчетов) плановых показателей, которые соответствуют рекомендуемым образцам форм, приведенных в Приказах Министерства науки и высшего образования и Министерства финансов Российской Федерации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FD9E6F2-4FB5-4F1D-96DE-7DF3BC0FE6C9}"/>
              </a:ext>
            </a:extLst>
          </p:cNvPr>
          <p:cNvSpPr/>
          <p:nvPr/>
        </p:nvSpPr>
        <p:spPr>
          <a:xfrm>
            <a:off x="573164" y="2404839"/>
            <a:ext cx="475487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rgbClr val="3B2353"/>
                </a:solidFill>
                <a:latin typeface="Qanelas "/>
              </a:rPr>
              <a:t>Работа в Системе достаточно проста благодаря возможности пред заполнения необходимых аналитик, автоматического расчета и настройке связей документов. При проведении документов происходит автоматическое формирование данных в отчеты. Любые документы и регламентированная отчетность в Системе возможны к утверждению согласно настроенных бизнес-процессов согласования.  Возможна настройка: подробного расчета доходов образования в том числе с учетом КЦП; настройка расчета стоимости образовательной программы согласно законодательства; настройка расчета себестоимости образовательной программы при условии, что доходная и расходная часть ПФХД у Учреждения в разрезе образовательной программы, или имеется алгоритм отражения данных на списки образовательных программ, например в коэффициентном соотношении от суммы расхода. </a:t>
            </a:r>
          </a:p>
          <a:p>
            <a:pPr algn="just"/>
            <a:r>
              <a:rPr lang="ru-RU" sz="1200" dirty="0">
                <a:solidFill>
                  <a:srgbClr val="3B2353"/>
                </a:solidFill>
                <a:latin typeface="Qanelas "/>
              </a:rPr>
              <a:t>В Системе решена проблема двойного ввода данных по аналитикам с помощью обработки, а именно по данным расходной части ПФХД можно сформировать документы "Заявка на закупку" входящие в "План закупок" по 44 и/или 223 ФЗ без повторного ввода данных учета по аналитикам.</a:t>
            </a:r>
            <a:endParaRPr lang="ru-RU" sz="1200" dirty="0">
              <a:latin typeface="Qanelas 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6F8D6BF-E48C-44DD-A00E-15DB8F29E264}"/>
              </a:ext>
            </a:extLst>
          </p:cNvPr>
          <p:cNvSpPr/>
          <p:nvPr/>
        </p:nvSpPr>
        <p:spPr>
          <a:xfrm>
            <a:off x="-343383" y="798653"/>
            <a:ext cx="4488225" cy="3819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E5F9944-C14B-4823-AE09-BBE2C845250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779" y="2294870"/>
            <a:ext cx="5997419" cy="4005591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B95B9C2-54F4-4FD3-BB2B-A616BD0943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449" y="6395231"/>
            <a:ext cx="732499" cy="27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4205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997C4D3-116C-4842-A57F-C9B32DE8AE2B}"/>
              </a:ext>
            </a:extLst>
          </p:cNvPr>
          <p:cNvSpPr/>
          <p:nvPr/>
        </p:nvSpPr>
        <p:spPr>
          <a:xfrm>
            <a:off x="343382" y="228059"/>
            <a:ext cx="11505236" cy="64018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1 Подзаголовок низ">
            <a:extLst>
              <a:ext uri="{FF2B5EF4-FFF2-40B4-BE49-F238E27FC236}">
                <a16:creationId xmlns:a16="http://schemas.microsoft.com/office/drawing/2014/main" id="{DBA9D8C1-618F-4DEC-9337-9C184B655050}"/>
              </a:ext>
            </a:extLst>
          </p:cNvPr>
          <p:cNvSpPr txBox="1"/>
          <p:nvPr/>
        </p:nvSpPr>
        <p:spPr>
          <a:xfrm>
            <a:off x="2359221" y="687296"/>
            <a:ext cx="9623849" cy="500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400" b="1" dirty="0">
                <a:solidFill>
                  <a:srgbClr val="3B2353"/>
                </a:solidFill>
                <a:latin typeface="Qanelas Medium" panose="00000600000000000000" pitchFamily="50" charset="-52"/>
              </a:rPr>
              <a:t>Формирование лимитов планирования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38CD063-E3B4-4285-8879-2BB5F08D8C5B}"/>
              </a:ext>
            </a:extLst>
          </p:cNvPr>
          <p:cNvSpPr/>
          <p:nvPr/>
        </p:nvSpPr>
        <p:spPr>
          <a:xfrm>
            <a:off x="1504354" y="1424176"/>
            <a:ext cx="90122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3B2353"/>
                </a:solidFill>
                <a:latin typeface="Qanelas" panose="00000500000000000000" pitchFamily="2" charset="-52"/>
              </a:rPr>
              <a:t>В системе поддерживаются любые схемы формирования лимитов на этапе «Планирование». Типовой подход состоит из следующих этапов:</a:t>
            </a:r>
          </a:p>
          <a:p>
            <a:endParaRPr lang="ru-RU" sz="1600" dirty="0">
              <a:solidFill>
                <a:srgbClr val="3B2353"/>
              </a:solidFill>
              <a:latin typeface="Qanelas" panose="00000500000000000000" pitchFamily="2" charset="-52"/>
            </a:endParaRPr>
          </a:p>
          <a:p>
            <a:pPr marL="304792" indent="-304792">
              <a:buFont typeface="+mj-lt"/>
              <a:buAutoNum type="arabicPeriod"/>
            </a:pPr>
            <a:r>
              <a:rPr lang="ru-RU" sz="1600" dirty="0">
                <a:solidFill>
                  <a:srgbClr val="3B2353"/>
                </a:solidFill>
                <a:latin typeface="Qanelas" panose="00000500000000000000" pitchFamily="2" charset="-52"/>
              </a:rPr>
              <a:t>Расчет плановых доходов (БД);</a:t>
            </a:r>
          </a:p>
          <a:p>
            <a:pPr marL="304792" indent="-304792">
              <a:buFont typeface="+mj-lt"/>
              <a:buAutoNum type="arabicPeriod"/>
            </a:pPr>
            <a:r>
              <a:rPr lang="ru-RU" sz="1600" dirty="0">
                <a:solidFill>
                  <a:srgbClr val="3B2353"/>
                </a:solidFill>
                <a:latin typeface="Qanelas" panose="00000500000000000000" pitchFamily="2" charset="-52"/>
              </a:rPr>
              <a:t>Формирование отчислений в общеуниверситетские фонды;</a:t>
            </a:r>
          </a:p>
          <a:p>
            <a:pPr marL="304792" indent="-304792">
              <a:buFont typeface="+mj-lt"/>
              <a:buAutoNum type="arabicPeriod"/>
            </a:pPr>
            <a:r>
              <a:rPr lang="ru-RU" sz="1600" dirty="0">
                <a:solidFill>
                  <a:srgbClr val="3B2353"/>
                </a:solidFill>
                <a:latin typeface="Qanelas" panose="00000500000000000000" pitchFamily="2" charset="-52"/>
              </a:rPr>
              <a:t>Расчет обязательных расходов (БР);</a:t>
            </a:r>
          </a:p>
          <a:p>
            <a:pPr marL="304792" indent="-304792">
              <a:buFont typeface="+mj-lt"/>
              <a:buAutoNum type="arabicPeriod"/>
            </a:pPr>
            <a:r>
              <a:rPr lang="ru-RU" sz="1600" dirty="0">
                <a:solidFill>
                  <a:srgbClr val="3B2353"/>
                </a:solidFill>
                <a:latin typeface="Qanelas" panose="00000500000000000000" pitchFamily="2" charset="-52"/>
              </a:rPr>
              <a:t>Расчет (формирование) лимитов планирования;</a:t>
            </a:r>
          </a:p>
          <a:p>
            <a:pPr marL="304792" indent="-304792">
              <a:buFont typeface="+mj-lt"/>
              <a:buAutoNum type="arabicPeriod"/>
            </a:pPr>
            <a:r>
              <a:rPr lang="ru-RU" sz="1600" dirty="0">
                <a:solidFill>
                  <a:srgbClr val="3B2353"/>
                </a:solidFill>
                <a:latin typeface="Qanelas" panose="00000500000000000000" pitchFamily="2" charset="-52"/>
              </a:rPr>
              <a:t>Распределение и доведение лимитов до ЦФО;</a:t>
            </a:r>
          </a:p>
          <a:p>
            <a:pPr marL="304792" indent="-304792">
              <a:buFont typeface="+mj-lt"/>
              <a:buAutoNum type="arabicPeriod"/>
            </a:pPr>
            <a:r>
              <a:rPr lang="ru-RU" sz="1600" dirty="0">
                <a:solidFill>
                  <a:srgbClr val="3B2353"/>
                </a:solidFill>
                <a:latin typeface="Qanelas" panose="00000500000000000000" pitchFamily="2" charset="-52"/>
              </a:rPr>
              <a:t>Формирование отчетов о лимитах планирования в разрезе ЦФО.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3F1F2E00-8B1B-40B2-8DF1-916CA4325443}"/>
              </a:ext>
            </a:extLst>
          </p:cNvPr>
          <p:cNvGrpSpPr/>
          <p:nvPr/>
        </p:nvGrpSpPr>
        <p:grpSpPr>
          <a:xfrm>
            <a:off x="1637529" y="3836115"/>
            <a:ext cx="8711158" cy="2793825"/>
            <a:chOff x="1838489" y="3130310"/>
            <a:chExt cx="6072902" cy="2890978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A7ED9507-44B2-404C-9EB4-FE80E1E6720E}"/>
                </a:ext>
              </a:extLst>
            </p:cNvPr>
            <p:cNvSpPr/>
            <p:nvPr/>
          </p:nvSpPr>
          <p:spPr>
            <a:xfrm>
              <a:off x="1838489" y="3130310"/>
              <a:ext cx="1512168" cy="50405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33" dirty="0">
                  <a:solidFill>
                    <a:srgbClr val="3B2353"/>
                  </a:solidFill>
                  <a:latin typeface="Qanelas Medium" panose="00000600000000000000" pitchFamily="50" charset="-52"/>
                </a:rPr>
                <a:t>Формирование отчислений</a:t>
              </a:r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699D09F3-0390-4572-88A5-FA91AA306637}"/>
                </a:ext>
              </a:extLst>
            </p:cNvPr>
            <p:cNvSpPr/>
            <p:nvPr/>
          </p:nvSpPr>
          <p:spPr>
            <a:xfrm>
              <a:off x="3342986" y="3933056"/>
              <a:ext cx="1512168" cy="50405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33" dirty="0">
                  <a:solidFill>
                    <a:srgbClr val="3B2353"/>
                  </a:solidFill>
                  <a:latin typeface="Qanelas Medium" panose="00000600000000000000" pitchFamily="50" charset="-52"/>
                </a:rPr>
                <a:t>Распределение по фондам</a:t>
              </a:r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B307AB4E-360E-4CAB-A3C1-32CCCCB16117}"/>
                </a:ext>
              </a:extLst>
            </p:cNvPr>
            <p:cNvSpPr/>
            <p:nvPr/>
          </p:nvSpPr>
          <p:spPr>
            <a:xfrm>
              <a:off x="4887055" y="4725144"/>
              <a:ext cx="1512168" cy="50405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dirty="0">
                  <a:solidFill>
                    <a:srgbClr val="3B2353"/>
                  </a:solidFill>
                  <a:latin typeface="Qanelas Medium" panose="00000600000000000000" pitchFamily="50" charset="-52"/>
                </a:rPr>
                <a:t>Распределение по ЦФО </a:t>
              </a:r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A2814B89-2799-4CB9-BE77-14255B37F592}"/>
                </a:ext>
              </a:extLst>
            </p:cNvPr>
            <p:cNvSpPr/>
            <p:nvPr/>
          </p:nvSpPr>
          <p:spPr>
            <a:xfrm>
              <a:off x="6399223" y="5517232"/>
              <a:ext cx="1512168" cy="50405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dirty="0">
                  <a:solidFill>
                    <a:srgbClr val="3B2353"/>
                  </a:solidFill>
                  <a:latin typeface="Qanelas Medium" panose="00000600000000000000" pitchFamily="50" charset="-52"/>
                </a:rPr>
                <a:t>Формирование отчетов по лимитам</a:t>
              </a:r>
            </a:p>
          </p:txBody>
        </p:sp>
        <p:cxnSp>
          <p:nvCxnSpPr>
            <p:cNvPr id="16" name="Соединительная линия уступом 13">
              <a:extLst>
                <a:ext uri="{FF2B5EF4-FFF2-40B4-BE49-F238E27FC236}">
                  <a16:creationId xmlns:a16="http://schemas.microsoft.com/office/drawing/2014/main" id="{1B0EBE5B-3DCE-4780-8DDB-B762B6DC325A}"/>
                </a:ext>
              </a:extLst>
            </p:cNvPr>
            <p:cNvCxnSpPr>
              <a:cxnSpLocks/>
              <a:stCxn id="11" idx="3"/>
              <a:endCxn id="12" idx="0"/>
            </p:cNvCxnSpPr>
            <p:nvPr/>
          </p:nvCxnSpPr>
          <p:spPr>
            <a:xfrm>
              <a:off x="3350657" y="3382338"/>
              <a:ext cx="748413" cy="550718"/>
            </a:xfrm>
            <a:prstGeom prst="bentConnector2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Соединительная линия уступом 16">
              <a:extLst>
                <a:ext uri="{FF2B5EF4-FFF2-40B4-BE49-F238E27FC236}">
                  <a16:creationId xmlns:a16="http://schemas.microsoft.com/office/drawing/2014/main" id="{8D0E68FF-9EC3-4C46-BF67-2C6BE9CF8CC1}"/>
                </a:ext>
              </a:extLst>
            </p:cNvPr>
            <p:cNvCxnSpPr>
              <a:cxnSpLocks/>
              <a:stCxn id="12" idx="3"/>
              <a:endCxn id="14" idx="0"/>
            </p:cNvCxnSpPr>
            <p:nvPr/>
          </p:nvCxnSpPr>
          <p:spPr>
            <a:xfrm>
              <a:off x="4855154" y="4185084"/>
              <a:ext cx="787985" cy="540060"/>
            </a:xfrm>
            <a:prstGeom prst="bentConnector2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Соединительная линия уступом 22">
              <a:extLst>
                <a:ext uri="{FF2B5EF4-FFF2-40B4-BE49-F238E27FC236}">
                  <a16:creationId xmlns:a16="http://schemas.microsoft.com/office/drawing/2014/main" id="{701254E0-9C34-4008-AE5E-D8ED50177A97}"/>
                </a:ext>
              </a:extLst>
            </p:cNvPr>
            <p:cNvCxnSpPr>
              <a:cxnSpLocks/>
              <a:stCxn id="14" idx="3"/>
              <a:endCxn id="15" idx="0"/>
            </p:cNvCxnSpPr>
            <p:nvPr/>
          </p:nvCxnSpPr>
          <p:spPr>
            <a:xfrm>
              <a:off x="6399223" y="4977172"/>
              <a:ext cx="756084" cy="540060"/>
            </a:xfrm>
            <a:prstGeom prst="bentConnector2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66284316-446B-48F5-A636-3931AAFA3F2D}"/>
              </a:ext>
            </a:extLst>
          </p:cNvPr>
          <p:cNvSpPr/>
          <p:nvPr/>
        </p:nvSpPr>
        <p:spPr>
          <a:xfrm>
            <a:off x="-343383" y="798653"/>
            <a:ext cx="4488225" cy="3819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AB00FFB-1135-4E74-A916-49ADD1000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399" y="6296373"/>
            <a:ext cx="732499" cy="27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8352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7BA6784-FB29-488D-936B-4151ED534A63}"/>
              </a:ext>
            </a:extLst>
          </p:cNvPr>
          <p:cNvSpPr/>
          <p:nvPr/>
        </p:nvSpPr>
        <p:spPr>
          <a:xfrm>
            <a:off x="343382" y="226785"/>
            <a:ext cx="11505236" cy="64044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9EAF60-4514-4FC1-8F42-2C68A407F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4842" y="796627"/>
            <a:ext cx="7381875" cy="479452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rgbClr val="3B2353"/>
                </a:solidFill>
                <a:latin typeface="Qanelas Medium" panose="00000600000000000000" pitchFamily="50" charset="-52"/>
                <a:cs typeface="Arial" pitchFamily="34" charset="0"/>
              </a:rPr>
              <a:t>Процесс управления финансами: Планирование</a:t>
            </a:r>
            <a:br>
              <a:rPr lang="ru-RU" sz="1400" dirty="0"/>
            </a:br>
            <a:endParaRPr lang="ru-RU" sz="1800" b="1" dirty="0">
              <a:solidFill>
                <a:srgbClr val="3B2353"/>
              </a:solidFill>
              <a:latin typeface="Qanelas" panose="00000500000000000000" pitchFamily="50" charset="-52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78D47F5-58D4-45C4-87F6-50C08BB53582}"/>
              </a:ext>
            </a:extLst>
          </p:cNvPr>
          <p:cNvSpPr/>
          <p:nvPr/>
        </p:nvSpPr>
        <p:spPr>
          <a:xfrm>
            <a:off x="564140" y="2320058"/>
            <a:ext cx="266945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B2353"/>
                </a:solidFill>
                <a:latin typeface="Qanelas" panose="00000500000000000000" pitchFamily="50" charset="-52"/>
              </a:rPr>
              <a:t>Визуализация связей</a:t>
            </a:r>
          </a:p>
          <a:p>
            <a:endParaRPr lang="ru-RU" sz="900" b="1" dirty="0">
              <a:solidFill>
                <a:srgbClr val="3B2353"/>
              </a:solidFill>
              <a:latin typeface="Qanelas" panose="00000500000000000000" pitchFamily="50" charset="-52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FD9E6F2-4FB5-4F1D-96DE-7DF3BC0FE6C9}"/>
              </a:ext>
            </a:extLst>
          </p:cNvPr>
          <p:cNvSpPr/>
          <p:nvPr/>
        </p:nvSpPr>
        <p:spPr>
          <a:xfrm>
            <a:off x="552104" y="2818048"/>
            <a:ext cx="2841708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3B2353"/>
                </a:solidFill>
                <a:latin typeface="Qanelas" panose="00000500000000000000" pitchFamily="50" charset="-52"/>
              </a:rPr>
              <a:t>Система позволяет отображать структуру связей между моделями и используемыми в них НРП. Для этого предназначена специальная команда «Показать связи»</a:t>
            </a:r>
          </a:p>
          <a:p>
            <a:endParaRPr lang="ru-RU" sz="1200" dirty="0">
              <a:latin typeface="Qanelas 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6F8D6BF-E48C-44DD-A00E-15DB8F29E264}"/>
              </a:ext>
            </a:extLst>
          </p:cNvPr>
          <p:cNvSpPr/>
          <p:nvPr/>
        </p:nvSpPr>
        <p:spPr>
          <a:xfrm>
            <a:off x="-343383" y="713125"/>
            <a:ext cx="4488225" cy="3819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BA0A0D99-314F-46C1-8764-242A7E4E6815}"/>
              </a:ext>
            </a:extLst>
          </p:cNvPr>
          <p:cNvGrpSpPr/>
          <p:nvPr/>
        </p:nvGrpSpPr>
        <p:grpSpPr>
          <a:xfrm>
            <a:off x="3509970" y="1276079"/>
            <a:ext cx="8252731" cy="5145373"/>
            <a:chOff x="827999" y="1269920"/>
            <a:chExt cx="7807282" cy="5203066"/>
          </a:xfrm>
        </p:grpSpPr>
        <p:pic>
          <p:nvPicPr>
            <p:cNvPr id="12" name="Picture 9">
              <a:extLst>
                <a:ext uri="{FF2B5EF4-FFF2-40B4-BE49-F238E27FC236}">
                  <a16:creationId xmlns:a16="http://schemas.microsoft.com/office/drawing/2014/main" id="{F28AA7CA-57FC-44CE-A8D8-166246C91C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000" y="2780928"/>
              <a:ext cx="6808603" cy="36920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6">
              <a:extLst>
                <a:ext uri="{FF2B5EF4-FFF2-40B4-BE49-F238E27FC236}">
                  <a16:creationId xmlns:a16="http://schemas.microsoft.com/office/drawing/2014/main" id="{F503FF60-7B5A-4A39-8CDE-82434A6B745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726"/>
            <a:stretch/>
          </p:blipFill>
          <p:spPr bwMode="auto">
            <a:xfrm>
              <a:off x="3417889" y="1269920"/>
              <a:ext cx="5217392" cy="20228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Скругленный прямоугольник 78">
              <a:extLst>
                <a:ext uri="{FF2B5EF4-FFF2-40B4-BE49-F238E27FC236}">
                  <a16:creationId xmlns:a16="http://schemas.microsoft.com/office/drawing/2014/main" id="{62844A1C-6C93-43E1-8ABC-725876A676A9}"/>
                </a:ext>
              </a:extLst>
            </p:cNvPr>
            <p:cNvSpPr/>
            <p:nvPr/>
          </p:nvSpPr>
          <p:spPr>
            <a:xfrm>
              <a:off x="4860032" y="1535330"/>
              <a:ext cx="757409" cy="216024"/>
            </a:xfrm>
            <a:prstGeom prst="round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cxnSp>
          <p:nvCxnSpPr>
            <p:cNvPr id="18" name="Прямая со стрелкой 17">
              <a:extLst>
                <a:ext uri="{FF2B5EF4-FFF2-40B4-BE49-F238E27FC236}">
                  <a16:creationId xmlns:a16="http://schemas.microsoft.com/office/drawing/2014/main" id="{1FE448F0-BF64-4722-982B-2EE4F50991EF}"/>
                </a:ext>
              </a:extLst>
            </p:cNvPr>
            <p:cNvCxnSpPr>
              <a:stCxn id="17" idx="1"/>
            </p:cNvCxnSpPr>
            <p:nvPr/>
          </p:nvCxnSpPr>
          <p:spPr>
            <a:xfrm flipH="1">
              <a:off x="2843808" y="1643342"/>
              <a:ext cx="2016224" cy="113758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9" name="Скругленный прямоугольник 27">
              <a:extLst>
                <a:ext uri="{FF2B5EF4-FFF2-40B4-BE49-F238E27FC236}">
                  <a16:creationId xmlns:a16="http://schemas.microsoft.com/office/drawing/2014/main" id="{7DC6DFFC-35B1-4B92-839F-DA1BAAD21E42}"/>
                </a:ext>
              </a:extLst>
            </p:cNvPr>
            <p:cNvSpPr/>
            <p:nvPr/>
          </p:nvSpPr>
          <p:spPr>
            <a:xfrm>
              <a:off x="827999" y="3573016"/>
              <a:ext cx="2228125" cy="2088232"/>
            </a:xfrm>
            <a:prstGeom prst="roundRect">
              <a:avLst>
                <a:gd name="adj" fmla="val 4406"/>
              </a:avLst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20" name="Скругленный прямоугольник 28">
              <a:extLst>
                <a:ext uri="{FF2B5EF4-FFF2-40B4-BE49-F238E27FC236}">
                  <a16:creationId xmlns:a16="http://schemas.microsoft.com/office/drawing/2014/main" id="{271F49F6-910B-41D0-9412-1171435D8115}"/>
                </a:ext>
              </a:extLst>
            </p:cNvPr>
            <p:cNvSpPr/>
            <p:nvPr/>
          </p:nvSpPr>
          <p:spPr>
            <a:xfrm>
              <a:off x="827999" y="5708872"/>
              <a:ext cx="6808604" cy="739730"/>
            </a:xfrm>
            <a:prstGeom prst="roundRect">
              <a:avLst>
                <a:gd name="adj" fmla="val 4406"/>
              </a:avLst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21" name="Скругленный прямоугольник 29">
              <a:extLst>
                <a:ext uri="{FF2B5EF4-FFF2-40B4-BE49-F238E27FC236}">
                  <a16:creationId xmlns:a16="http://schemas.microsoft.com/office/drawing/2014/main" id="{B47471E1-F610-4158-AF57-1BD380EC7CA5}"/>
                </a:ext>
              </a:extLst>
            </p:cNvPr>
            <p:cNvSpPr/>
            <p:nvPr/>
          </p:nvSpPr>
          <p:spPr>
            <a:xfrm>
              <a:off x="3707904" y="4005064"/>
              <a:ext cx="2318681" cy="333594"/>
            </a:xfrm>
            <a:prstGeom prst="roundRect">
              <a:avLst>
                <a:gd name="adj" fmla="val 0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050" dirty="0">
                  <a:solidFill>
                    <a:schemeClr val="accent1">
                      <a:lumMod val="75000"/>
                    </a:schemeClr>
                  </a:solidFill>
                </a:rPr>
                <a:t>Список моделей, в которых используется указанный НРП</a:t>
              </a:r>
            </a:p>
          </p:txBody>
        </p:sp>
        <p:sp>
          <p:nvSpPr>
            <p:cNvPr id="22" name="Скругленный прямоугольник 30">
              <a:extLst>
                <a:ext uri="{FF2B5EF4-FFF2-40B4-BE49-F238E27FC236}">
                  <a16:creationId xmlns:a16="http://schemas.microsoft.com/office/drawing/2014/main" id="{D9A780FB-DCE7-4274-958A-E641115563ED}"/>
                </a:ext>
              </a:extLst>
            </p:cNvPr>
            <p:cNvSpPr/>
            <p:nvPr/>
          </p:nvSpPr>
          <p:spPr>
            <a:xfrm>
              <a:off x="6182025" y="4797152"/>
              <a:ext cx="1571084" cy="333594"/>
            </a:xfrm>
            <a:prstGeom prst="roundRect">
              <a:avLst>
                <a:gd name="adj" fmla="val 0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050" dirty="0">
                  <a:solidFill>
                    <a:schemeClr val="accent1">
                      <a:lumMod val="75000"/>
                    </a:schemeClr>
                  </a:solidFill>
                </a:rPr>
                <a:t>Структура связей «зависимого» НРП</a:t>
              </a:r>
            </a:p>
          </p:txBody>
        </p:sp>
        <p:cxnSp>
          <p:nvCxnSpPr>
            <p:cNvPr id="23" name="Прямая со стрелкой 22">
              <a:extLst>
                <a:ext uri="{FF2B5EF4-FFF2-40B4-BE49-F238E27FC236}">
                  <a16:creationId xmlns:a16="http://schemas.microsoft.com/office/drawing/2014/main" id="{69387E3D-8C0F-4538-A371-F83E399E5E75}"/>
                </a:ext>
              </a:extLst>
            </p:cNvPr>
            <p:cNvCxnSpPr>
              <a:stCxn id="21" idx="1"/>
              <a:endCxn id="19" idx="3"/>
            </p:cNvCxnSpPr>
            <p:nvPr/>
          </p:nvCxnSpPr>
          <p:spPr>
            <a:xfrm flipH="1">
              <a:off x="3056124" y="4171861"/>
              <a:ext cx="651780" cy="44527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Прямая со стрелкой 23">
              <a:extLst>
                <a:ext uri="{FF2B5EF4-FFF2-40B4-BE49-F238E27FC236}">
                  <a16:creationId xmlns:a16="http://schemas.microsoft.com/office/drawing/2014/main" id="{ED44054C-862B-4BA3-A6B1-9F08393512F9}"/>
                </a:ext>
              </a:extLst>
            </p:cNvPr>
            <p:cNvCxnSpPr>
              <a:stCxn id="22" idx="2"/>
            </p:cNvCxnSpPr>
            <p:nvPr/>
          </p:nvCxnSpPr>
          <p:spPr>
            <a:xfrm flipH="1">
              <a:off x="4232301" y="5130746"/>
              <a:ext cx="2735266" cy="53050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CE7DC6C-1EA3-4247-A53E-93F9B4D69A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399" y="6296373"/>
            <a:ext cx="732499" cy="27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6625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556AB73-7EE6-4496-A3D7-132C034C97AC}"/>
              </a:ext>
            </a:extLst>
          </p:cNvPr>
          <p:cNvSpPr/>
          <p:nvPr/>
        </p:nvSpPr>
        <p:spPr>
          <a:xfrm>
            <a:off x="343382" y="228059"/>
            <a:ext cx="11505236" cy="64018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1 Подзаголовок низ">
            <a:extLst>
              <a:ext uri="{FF2B5EF4-FFF2-40B4-BE49-F238E27FC236}">
                <a16:creationId xmlns:a16="http://schemas.microsoft.com/office/drawing/2014/main" id="{DBA9D8C1-618F-4DEC-9337-9C184B655050}"/>
              </a:ext>
            </a:extLst>
          </p:cNvPr>
          <p:cNvSpPr txBox="1"/>
          <p:nvPr/>
        </p:nvSpPr>
        <p:spPr>
          <a:xfrm>
            <a:off x="2224769" y="606652"/>
            <a:ext cx="9623849" cy="500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400" b="1" dirty="0">
                <a:solidFill>
                  <a:srgbClr val="3B2353"/>
                </a:solidFill>
                <a:latin typeface="Qanelas Medium" panose="00000600000000000000" pitchFamily="50" charset="-52"/>
              </a:rPr>
              <a:t>Формирование сводных бюджетов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38CD063-E3B4-4285-8879-2BB5F08D8C5B}"/>
              </a:ext>
            </a:extLst>
          </p:cNvPr>
          <p:cNvSpPr/>
          <p:nvPr/>
        </p:nvSpPr>
        <p:spPr>
          <a:xfrm>
            <a:off x="1246276" y="1410879"/>
            <a:ext cx="99926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3B2353"/>
                </a:solidFill>
                <a:latin typeface="Qanelas" panose="00000500000000000000" pitchFamily="2" charset="-52"/>
              </a:rPr>
              <a:t>В системе «</a:t>
            </a:r>
            <a:r>
              <a:rPr lang="ru-RU" sz="1600" b="1" dirty="0">
                <a:solidFill>
                  <a:srgbClr val="3B2353"/>
                </a:solidFill>
                <a:latin typeface="Qanelas" panose="00000500000000000000" pitchFamily="2" charset="-52"/>
              </a:rPr>
              <a:t>Омега: Управление ФХД ВУЗа» </a:t>
            </a:r>
            <a:r>
              <a:rPr lang="ru-RU" sz="1600" dirty="0">
                <a:solidFill>
                  <a:srgbClr val="3B2353"/>
                </a:solidFill>
                <a:latin typeface="Qanelas" panose="00000500000000000000" pitchFamily="2" charset="-52"/>
              </a:rPr>
              <a:t>сводные бюджеты формируются по следующей схеме: 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CA5C9A92-7812-4B4E-ADE1-9AEDAA0FE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010" y="2147365"/>
            <a:ext cx="7607980" cy="4031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1B87910-7E7C-4130-8B70-3B1F30D9736C}"/>
              </a:ext>
            </a:extLst>
          </p:cNvPr>
          <p:cNvSpPr/>
          <p:nvPr/>
        </p:nvSpPr>
        <p:spPr>
          <a:xfrm>
            <a:off x="-343383" y="713125"/>
            <a:ext cx="4488225" cy="3819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C672584-40F4-434D-AF0C-C4105F96FE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399" y="6296373"/>
            <a:ext cx="732499" cy="27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531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42F21D7-6E3B-4F12-8B28-1BE57CD06723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3CD0062-A1FF-437B-97F4-F40902CFAF56}"/>
              </a:ext>
            </a:extLst>
          </p:cNvPr>
          <p:cNvSpPr/>
          <p:nvPr/>
        </p:nvSpPr>
        <p:spPr>
          <a:xfrm>
            <a:off x="9062720" y="-345440"/>
            <a:ext cx="3129280" cy="7802880"/>
          </a:xfrm>
          <a:prstGeom prst="rect">
            <a:avLst/>
          </a:prstGeom>
          <a:solidFill>
            <a:srgbClr val="4B28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CCFE861C-7D1C-498E-A28F-58E94C09692C}"/>
              </a:ext>
            </a:extLst>
          </p:cNvPr>
          <p:cNvGrpSpPr/>
          <p:nvPr/>
        </p:nvGrpSpPr>
        <p:grpSpPr>
          <a:xfrm>
            <a:off x="-4453" y="426720"/>
            <a:ext cx="12089774" cy="6045527"/>
            <a:chOff x="-294640" y="281610"/>
            <a:chExt cx="12486640" cy="6243981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0ABE00B5-E593-42E6-B585-7108810BC1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4640" y="281610"/>
              <a:ext cx="12486640" cy="6243981"/>
            </a:xfrm>
            <a:prstGeom prst="rect">
              <a:avLst/>
            </a:prstGeom>
          </p:spPr>
        </p:pic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7921B11F-D239-471A-B790-AD63B987DABE}"/>
                </a:ext>
              </a:extLst>
            </p:cNvPr>
            <p:cNvSpPr/>
            <p:nvPr/>
          </p:nvSpPr>
          <p:spPr>
            <a:xfrm>
              <a:off x="422988" y="5840963"/>
              <a:ext cx="317241" cy="317241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8FCCA262-9ED9-42E4-8B7B-4FA6D966EB9B}"/>
                </a:ext>
              </a:extLst>
            </p:cNvPr>
            <p:cNvSpPr/>
            <p:nvPr/>
          </p:nvSpPr>
          <p:spPr>
            <a:xfrm>
              <a:off x="6326155" y="5840962"/>
              <a:ext cx="317241" cy="317241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7274686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7BA6784-FB29-488D-936B-4151ED534A63}"/>
              </a:ext>
            </a:extLst>
          </p:cNvPr>
          <p:cNvSpPr/>
          <p:nvPr/>
        </p:nvSpPr>
        <p:spPr>
          <a:xfrm>
            <a:off x="343382" y="198210"/>
            <a:ext cx="11505236" cy="65550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9EAF60-4514-4FC1-8F42-2C68A407F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7865" y="749588"/>
            <a:ext cx="7381875" cy="714375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3B2353"/>
                </a:solidFill>
                <a:latin typeface="Qanelas Medium" panose="00000600000000000000" pitchFamily="50" charset="-52"/>
                <a:cs typeface="Arial" pitchFamily="34" charset="0"/>
              </a:rPr>
              <a:t>Процесс управления финансами: Планирование</a:t>
            </a:r>
            <a:br>
              <a:rPr lang="ru-RU" sz="1400" dirty="0"/>
            </a:br>
            <a:endParaRPr lang="ru-RU" sz="14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FD9E6F2-4FB5-4F1D-96DE-7DF3BC0FE6C9}"/>
              </a:ext>
            </a:extLst>
          </p:cNvPr>
          <p:cNvSpPr/>
          <p:nvPr/>
        </p:nvSpPr>
        <p:spPr>
          <a:xfrm>
            <a:off x="816895" y="2364982"/>
            <a:ext cx="324344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3B2353"/>
              </a:solidFill>
              <a:latin typeface="Qanelas" panose="00000500000000000000" pitchFamily="50" charset="-52"/>
            </a:endParaRPr>
          </a:p>
          <a:p>
            <a:r>
              <a:rPr lang="ru-RU" sz="1400" dirty="0">
                <a:solidFill>
                  <a:srgbClr val="3B2353"/>
                </a:solidFill>
                <a:latin typeface="Qanelas" panose="00000500000000000000" pitchFamily="50" charset="-52"/>
              </a:rPr>
              <a:t>«Бюджеты» - Основной инструмент бюджетирования. </a:t>
            </a:r>
          </a:p>
          <a:p>
            <a:r>
              <a:rPr lang="ru-RU" sz="1400" dirty="0">
                <a:solidFill>
                  <a:srgbClr val="3B2353"/>
                </a:solidFill>
                <a:latin typeface="Qanelas" panose="00000500000000000000" pitchFamily="50" charset="-52"/>
              </a:rPr>
              <a:t>Позволяет устанавливать произвольные связи между статьями доходов и расходов (используемых на этапе операционного планирования) и статьями бюджета. Плановые данные или отраженное исполнение плана автоматически отражается в отчетах в разрезе бюджетирования и операционного планирования, на основании созданного бюджета в котором настроена связь статей доходов и расходов и статей бюджета. </a:t>
            </a:r>
            <a:endParaRPr lang="ru-RU" sz="1400" dirty="0">
              <a:latin typeface="Qanelas 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53C60D-E43E-4CE0-8D8A-B1AAAA657B24}"/>
              </a:ext>
            </a:extLst>
          </p:cNvPr>
          <p:cNvSpPr txBox="1"/>
          <p:nvPr/>
        </p:nvSpPr>
        <p:spPr>
          <a:xfrm>
            <a:off x="816895" y="1770550"/>
            <a:ext cx="5426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3B2353"/>
                </a:solidFill>
                <a:latin typeface="Qanelas Medium" panose="00000600000000000000" pitchFamily="50" charset="-52"/>
              </a:rPr>
              <a:t>Структура бюджета. </a:t>
            </a:r>
          </a:p>
          <a:p>
            <a:r>
              <a:rPr lang="ru-RU" dirty="0">
                <a:solidFill>
                  <a:srgbClr val="3B2353"/>
                </a:solidFill>
                <a:latin typeface="Qanelas Medium" panose="00000600000000000000" pitchFamily="50" charset="-52"/>
              </a:rPr>
              <a:t>Заполнение статей бюджета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D11F1F3-3DC9-43FB-9397-73FF6A8E7109}"/>
              </a:ext>
            </a:extLst>
          </p:cNvPr>
          <p:cNvSpPr/>
          <p:nvPr/>
        </p:nvSpPr>
        <p:spPr>
          <a:xfrm>
            <a:off x="-343383" y="798653"/>
            <a:ext cx="4488225" cy="3819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40A949E3-4602-488D-893D-EF4DD2C50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865" y="1916113"/>
            <a:ext cx="7237238" cy="4437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27C9932-7453-41F2-B214-F8872A0012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604" y="6441411"/>
            <a:ext cx="732499" cy="27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306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FABDF1C9-E543-4D3E-9B57-23D674A9C538}"/>
              </a:ext>
            </a:extLst>
          </p:cNvPr>
          <p:cNvSpPr/>
          <p:nvPr/>
        </p:nvSpPr>
        <p:spPr>
          <a:xfrm>
            <a:off x="343382" y="198210"/>
            <a:ext cx="11505236" cy="65454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030836" y="3243839"/>
            <a:ext cx="387901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solidFill>
                  <a:srgbClr val="3B2353"/>
                </a:solidFill>
                <a:latin typeface="Qanelas" panose="00000500000000000000" pitchFamily="50" charset="-52"/>
              </a:rPr>
              <a:t>Экранное представление финансовых планов сформированных по бюджету, состав показателей которых определяется настройками выбранного элемента справочника «Бюджеты»</a:t>
            </a: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5DCB43CF-1FA4-4ED3-9126-5A3E9464B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4324" y="699974"/>
            <a:ext cx="7381875" cy="714375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3B2353"/>
                </a:solidFill>
                <a:latin typeface="Qanelas Medium" panose="00000600000000000000" pitchFamily="50" charset="-52"/>
                <a:cs typeface="Arial" pitchFamily="34" charset="0"/>
              </a:rPr>
              <a:t>Процесс управления финансами: Планирование</a:t>
            </a:r>
            <a:br>
              <a:rPr lang="ru-RU" sz="1400" dirty="0"/>
            </a:br>
            <a:endParaRPr lang="ru-RU" sz="1400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89098FEF-4FF3-4716-840C-5C8802055753}"/>
              </a:ext>
            </a:extLst>
          </p:cNvPr>
          <p:cNvSpPr/>
          <p:nvPr/>
        </p:nvSpPr>
        <p:spPr>
          <a:xfrm>
            <a:off x="-343383" y="798653"/>
            <a:ext cx="4488225" cy="3819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E1E6AC-E86C-4C0E-879D-87256F9BC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3869" y="1684019"/>
            <a:ext cx="5562679" cy="472576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4A7F5DB-5269-421C-9010-D8FABC8C8942}"/>
              </a:ext>
            </a:extLst>
          </p:cNvPr>
          <p:cNvSpPr txBox="1"/>
          <p:nvPr/>
        </p:nvSpPr>
        <p:spPr>
          <a:xfrm>
            <a:off x="1030836" y="2578428"/>
            <a:ext cx="4864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3B2353"/>
                </a:solidFill>
                <a:latin typeface="Qanelas Medium" panose="00000600000000000000" pitchFamily="50" charset="-52"/>
              </a:rPr>
              <a:t>Структура бюджета. </a:t>
            </a:r>
          </a:p>
          <a:p>
            <a:r>
              <a:rPr lang="ru-RU" dirty="0">
                <a:solidFill>
                  <a:srgbClr val="3B2353"/>
                </a:solidFill>
                <a:latin typeface="Qanelas Medium" panose="00000600000000000000" pitchFamily="50" charset="-52"/>
              </a:rPr>
              <a:t>Отчет по бюджетам</a:t>
            </a: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02FA5302-0E3C-4EDB-B734-6F991F90051D}"/>
              </a:ext>
            </a:extLst>
          </p:cNvPr>
          <p:cNvCxnSpPr>
            <a:cxnSpLocks/>
          </p:cNvCxnSpPr>
          <p:nvPr/>
        </p:nvCxnSpPr>
        <p:spPr>
          <a:xfrm flipH="1">
            <a:off x="7447176" y="1645860"/>
            <a:ext cx="1541311" cy="3689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7BB0B6F8-02D9-4288-A288-B7B5A32BAB11}"/>
              </a:ext>
            </a:extLst>
          </p:cNvPr>
          <p:cNvCxnSpPr>
            <a:cxnSpLocks/>
          </p:cNvCxnSpPr>
          <p:nvPr/>
        </p:nvCxnSpPr>
        <p:spPr>
          <a:xfrm flipV="1">
            <a:off x="4716774" y="4137348"/>
            <a:ext cx="1212686" cy="5563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>
            <a:extLst>
              <a:ext uri="{FF2B5EF4-FFF2-40B4-BE49-F238E27FC236}">
                <a16:creationId xmlns:a16="http://schemas.microsoft.com/office/drawing/2014/main" id="{0B59321E-4967-479A-8C07-46CD5AE1AE95}"/>
              </a:ext>
            </a:extLst>
          </p:cNvPr>
          <p:cNvCxnSpPr>
            <a:cxnSpLocks/>
          </p:cNvCxnSpPr>
          <p:nvPr/>
        </p:nvCxnSpPr>
        <p:spPr>
          <a:xfrm>
            <a:off x="5371970" y="2164086"/>
            <a:ext cx="456279" cy="2137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>
            <a:extLst>
              <a:ext uri="{FF2B5EF4-FFF2-40B4-BE49-F238E27FC236}">
                <a16:creationId xmlns:a16="http://schemas.microsoft.com/office/drawing/2014/main" id="{5E1E852D-7E86-4BA6-8586-5997398BE330}"/>
              </a:ext>
            </a:extLst>
          </p:cNvPr>
          <p:cNvCxnSpPr/>
          <p:nvPr/>
        </p:nvCxnSpPr>
        <p:spPr>
          <a:xfrm flipV="1">
            <a:off x="4752260" y="4378403"/>
            <a:ext cx="1239420" cy="3153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Скругленный прямоугольник 27">
            <a:extLst>
              <a:ext uri="{FF2B5EF4-FFF2-40B4-BE49-F238E27FC236}">
                <a16:creationId xmlns:a16="http://schemas.microsoft.com/office/drawing/2014/main" id="{BB7F7CF0-29C2-454B-8D83-B31F9767653F}"/>
              </a:ext>
            </a:extLst>
          </p:cNvPr>
          <p:cNvSpPr/>
          <p:nvPr/>
        </p:nvSpPr>
        <p:spPr>
          <a:xfrm>
            <a:off x="3740047" y="1973454"/>
            <a:ext cx="1631923" cy="40422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>
                <a:latin typeface="Qanelas "/>
              </a:rPr>
              <a:t>Сформировать отчет</a:t>
            </a:r>
          </a:p>
        </p:txBody>
      </p:sp>
      <p:sp>
        <p:nvSpPr>
          <p:cNvPr id="49" name="Скругленный прямоугольник 27">
            <a:extLst>
              <a:ext uri="{FF2B5EF4-FFF2-40B4-BE49-F238E27FC236}">
                <a16:creationId xmlns:a16="http://schemas.microsoft.com/office/drawing/2014/main" id="{96F3832B-5500-4BBF-8813-68813B2AD5EE}"/>
              </a:ext>
            </a:extLst>
          </p:cNvPr>
          <p:cNvSpPr/>
          <p:nvPr/>
        </p:nvSpPr>
        <p:spPr>
          <a:xfrm>
            <a:off x="3234405" y="4682999"/>
            <a:ext cx="1631923" cy="628433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>
                <a:latin typeface="Qanelas "/>
              </a:rPr>
              <a:t>Группировки по операционным бюджетам (БД, БР)</a:t>
            </a:r>
          </a:p>
        </p:txBody>
      </p:sp>
      <p:sp>
        <p:nvSpPr>
          <p:cNvPr id="50" name="Скругленный прямоугольник 27">
            <a:extLst>
              <a:ext uri="{FF2B5EF4-FFF2-40B4-BE49-F238E27FC236}">
                <a16:creationId xmlns:a16="http://schemas.microsoft.com/office/drawing/2014/main" id="{A01F0CA8-4A0F-40BD-8380-D858349C03CB}"/>
              </a:ext>
            </a:extLst>
          </p:cNvPr>
          <p:cNvSpPr/>
          <p:nvPr/>
        </p:nvSpPr>
        <p:spPr>
          <a:xfrm>
            <a:off x="9014134" y="1288553"/>
            <a:ext cx="1631923" cy="40422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>
                <a:latin typeface="Qanelas "/>
              </a:rPr>
              <a:t>Выбрать вариант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9E19722-6AE0-4182-8A91-F45D8DC43D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824" y="6469412"/>
            <a:ext cx="732499" cy="27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7505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C19433C9-8992-4CCF-8D66-1D7CFFE8380D}"/>
              </a:ext>
            </a:extLst>
          </p:cNvPr>
          <p:cNvSpPr/>
          <p:nvPr/>
        </p:nvSpPr>
        <p:spPr>
          <a:xfrm>
            <a:off x="343383" y="135316"/>
            <a:ext cx="11505236" cy="67226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9EAF60-4514-4FC1-8F42-2C68A407F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1636" y="397294"/>
            <a:ext cx="7381875" cy="714375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3B2353"/>
                </a:solidFill>
                <a:latin typeface="Qanelas Medium" panose="00000600000000000000" pitchFamily="50" charset="-52"/>
                <a:cs typeface="Arial" pitchFamily="34" charset="0"/>
              </a:rPr>
              <a:t>Процесс управления финансами: Закупки</a:t>
            </a:r>
            <a:br>
              <a:rPr lang="ru-RU" sz="1400" dirty="0"/>
            </a:br>
            <a:endParaRPr lang="ru-RU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53C60D-E43E-4CE0-8D8A-B1AAAA657B24}"/>
              </a:ext>
            </a:extLst>
          </p:cNvPr>
          <p:cNvSpPr txBox="1"/>
          <p:nvPr/>
        </p:nvSpPr>
        <p:spPr>
          <a:xfrm>
            <a:off x="580671" y="1101298"/>
            <a:ext cx="823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dirty="0">
                <a:solidFill>
                  <a:srgbClr val="3B2353"/>
                </a:solidFill>
                <a:latin typeface="Qanelas Medium" panose="00000600000000000000" pitchFamily="50" charset="-52"/>
              </a:rPr>
              <a:t>Функционал системы «Омега: Управление ФХД ВУЗа»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D11F1F3-3DC9-43FB-9397-73FF6A8E7109}"/>
              </a:ext>
            </a:extLst>
          </p:cNvPr>
          <p:cNvSpPr/>
          <p:nvPr/>
        </p:nvSpPr>
        <p:spPr>
          <a:xfrm>
            <a:off x="-363901" y="450629"/>
            <a:ext cx="4488225" cy="3819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216F297-D63C-43DB-BF0E-09F933FCD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703" y="1644134"/>
            <a:ext cx="7346337" cy="311074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DBDC44-D8DF-490E-AC95-86360E391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6376" y="2460384"/>
            <a:ext cx="6214524" cy="406615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3" name="Скругленный прямоугольник 27">
            <a:extLst>
              <a:ext uri="{FF2B5EF4-FFF2-40B4-BE49-F238E27FC236}">
                <a16:creationId xmlns:a16="http://schemas.microsoft.com/office/drawing/2014/main" id="{624E9F58-9150-4A6B-887E-B62FE67C3C56}"/>
              </a:ext>
            </a:extLst>
          </p:cNvPr>
          <p:cNvSpPr/>
          <p:nvPr/>
        </p:nvSpPr>
        <p:spPr>
          <a:xfrm>
            <a:off x="7077201" y="2079919"/>
            <a:ext cx="1631923" cy="40422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>
                <a:latin typeface="Qanelas "/>
              </a:rPr>
              <a:t>Согласование</a:t>
            </a:r>
          </a:p>
        </p:txBody>
      </p:sp>
      <p:sp>
        <p:nvSpPr>
          <p:cNvPr id="14" name="Скругленный прямоугольник 27">
            <a:extLst>
              <a:ext uri="{FF2B5EF4-FFF2-40B4-BE49-F238E27FC236}">
                <a16:creationId xmlns:a16="http://schemas.microsoft.com/office/drawing/2014/main" id="{C34560AF-49BF-464E-9273-4E1062F3BA78}"/>
              </a:ext>
            </a:extLst>
          </p:cNvPr>
          <p:cNvSpPr/>
          <p:nvPr/>
        </p:nvSpPr>
        <p:spPr>
          <a:xfrm>
            <a:off x="8986368" y="1989177"/>
            <a:ext cx="1631923" cy="40422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>
                <a:latin typeface="Qanelas "/>
              </a:rPr>
              <a:t>Внешние связи</a:t>
            </a: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FDD1888C-314E-47EC-B449-F3CAD74F1E8D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9802330" y="2393402"/>
            <a:ext cx="0" cy="2967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27136EC0-5EE8-482C-A371-3F06AF309D02}"/>
              </a:ext>
            </a:extLst>
          </p:cNvPr>
          <p:cNvCxnSpPr/>
          <p:nvPr/>
        </p:nvCxnSpPr>
        <p:spPr>
          <a:xfrm flipH="1">
            <a:off x="9070848" y="2393402"/>
            <a:ext cx="594360" cy="2967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6D01EFC8-0264-49FD-8C86-0EB0F312A7F7}"/>
              </a:ext>
            </a:extLst>
          </p:cNvPr>
          <p:cNvCxnSpPr>
            <a:cxnSpLocks/>
          </p:cNvCxnSpPr>
          <p:nvPr/>
        </p:nvCxnSpPr>
        <p:spPr>
          <a:xfrm>
            <a:off x="8103769" y="2479231"/>
            <a:ext cx="179514" cy="4406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ACED6C31-3869-46CA-A74A-C0B5B54DEB0E}"/>
              </a:ext>
            </a:extLst>
          </p:cNvPr>
          <p:cNvCxnSpPr/>
          <p:nvPr/>
        </p:nvCxnSpPr>
        <p:spPr>
          <a:xfrm>
            <a:off x="8019288" y="2479231"/>
            <a:ext cx="0" cy="2567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9F1BCB2A-4834-45B1-A870-AF513378692F}"/>
              </a:ext>
            </a:extLst>
          </p:cNvPr>
          <p:cNvCxnSpPr/>
          <p:nvPr/>
        </p:nvCxnSpPr>
        <p:spPr>
          <a:xfrm>
            <a:off x="8283283" y="2524602"/>
            <a:ext cx="2260891" cy="14073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Скругленный прямоугольник 27">
            <a:extLst>
              <a:ext uri="{FF2B5EF4-FFF2-40B4-BE49-F238E27FC236}">
                <a16:creationId xmlns:a16="http://schemas.microsoft.com/office/drawing/2014/main" id="{88A71FE0-7F1A-4556-AA5F-83DB5B4B6701}"/>
              </a:ext>
            </a:extLst>
          </p:cNvPr>
          <p:cNvSpPr/>
          <p:nvPr/>
        </p:nvSpPr>
        <p:spPr>
          <a:xfrm rot="16200000">
            <a:off x="4387167" y="3625891"/>
            <a:ext cx="1631923" cy="40422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>
                <a:latin typeface="Qanelas "/>
              </a:rPr>
              <a:t>Основные реквизиты</a:t>
            </a:r>
          </a:p>
        </p:txBody>
      </p:sp>
      <p:sp>
        <p:nvSpPr>
          <p:cNvPr id="26" name="Правая фигурная скобка 25">
            <a:extLst>
              <a:ext uri="{FF2B5EF4-FFF2-40B4-BE49-F238E27FC236}">
                <a16:creationId xmlns:a16="http://schemas.microsoft.com/office/drawing/2014/main" id="{C711AF7F-2F1D-43D7-847D-F957E2DA4940}"/>
              </a:ext>
            </a:extLst>
          </p:cNvPr>
          <p:cNvSpPr/>
          <p:nvPr/>
        </p:nvSpPr>
        <p:spPr>
          <a:xfrm flipH="1">
            <a:off x="5428931" y="3337560"/>
            <a:ext cx="74888" cy="75895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кругленный прямоугольник 27">
            <a:extLst>
              <a:ext uri="{FF2B5EF4-FFF2-40B4-BE49-F238E27FC236}">
                <a16:creationId xmlns:a16="http://schemas.microsoft.com/office/drawing/2014/main" id="{5802E53F-81C9-431F-BF1B-8C030B9EB46C}"/>
              </a:ext>
            </a:extLst>
          </p:cNvPr>
          <p:cNvSpPr/>
          <p:nvPr/>
        </p:nvSpPr>
        <p:spPr>
          <a:xfrm>
            <a:off x="6949059" y="4370274"/>
            <a:ext cx="3264788" cy="33158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>
                <a:latin typeface="Qanelas "/>
              </a:rPr>
              <a:t>Реквизиты планирования и предмет закупки</a:t>
            </a:r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638B1EBE-679A-49D2-BD33-8F9048D84EBD}"/>
              </a:ext>
            </a:extLst>
          </p:cNvPr>
          <p:cNvSpPr/>
          <p:nvPr/>
        </p:nvSpPr>
        <p:spPr>
          <a:xfrm>
            <a:off x="5482006" y="4370274"/>
            <a:ext cx="1024672" cy="189754"/>
          </a:xfrm>
          <a:prstGeom prst="roundRect">
            <a:avLst/>
          </a:prstGeom>
          <a:noFill/>
          <a:ln w="2222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CECA413D-2E2C-46EA-AAED-72CF9E83AF2D}"/>
              </a:ext>
            </a:extLst>
          </p:cNvPr>
          <p:cNvSpPr/>
          <p:nvPr/>
        </p:nvSpPr>
        <p:spPr>
          <a:xfrm>
            <a:off x="10618291" y="3918948"/>
            <a:ext cx="1024672" cy="189754"/>
          </a:xfrm>
          <a:prstGeom prst="roundRect">
            <a:avLst/>
          </a:prstGeom>
          <a:noFill/>
          <a:ln w="2222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DF298CCD-3DC5-4D38-8D33-0813690BD15C}"/>
              </a:ext>
            </a:extLst>
          </p:cNvPr>
          <p:cNvSpPr/>
          <p:nvPr/>
        </p:nvSpPr>
        <p:spPr>
          <a:xfrm>
            <a:off x="7603227" y="2944551"/>
            <a:ext cx="1184629" cy="171906"/>
          </a:xfrm>
          <a:prstGeom prst="roundRect">
            <a:avLst/>
          </a:prstGeom>
          <a:noFill/>
          <a:ln w="2222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720DB35E-1168-4738-9B34-6A5A968E4E77}"/>
              </a:ext>
            </a:extLst>
          </p:cNvPr>
          <p:cNvSpPr/>
          <p:nvPr/>
        </p:nvSpPr>
        <p:spPr>
          <a:xfrm>
            <a:off x="5583663" y="5113050"/>
            <a:ext cx="6059299" cy="405054"/>
          </a:xfrm>
          <a:prstGeom prst="roundRect">
            <a:avLst/>
          </a:prstGeom>
          <a:noFill/>
          <a:ln w="2222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B7BE68BB-B928-4C69-83FF-BA2088EF43B9}"/>
              </a:ext>
            </a:extLst>
          </p:cNvPr>
          <p:cNvSpPr/>
          <p:nvPr/>
        </p:nvSpPr>
        <p:spPr>
          <a:xfrm>
            <a:off x="-246589" y="4974640"/>
            <a:ext cx="4488225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b="1" dirty="0">
                <a:solidFill>
                  <a:srgbClr val="3B2353"/>
                </a:solidFill>
                <a:latin typeface="Qanelas" panose="00000500000000000000" pitchFamily="50" charset="-52"/>
              </a:rPr>
              <a:t>Управление закупками:</a:t>
            </a:r>
          </a:p>
          <a:p>
            <a:pPr algn="just"/>
            <a:endParaRPr lang="ru-RU" sz="1200" dirty="0">
              <a:latin typeface="Qanelas 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A59F741A-CAE3-4631-B647-67A9E5F0B0DF}"/>
              </a:ext>
            </a:extLst>
          </p:cNvPr>
          <p:cNvSpPr/>
          <p:nvPr/>
        </p:nvSpPr>
        <p:spPr>
          <a:xfrm>
            <a:off x="580671" y="5391708"/>
            <a:ext cx="43243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3B2353"/>
                </a:solidFill>
                <a:latin typeface="Qanelas" panose="00000500000000000000" pitchFamily="50" charset="-52"/>
              </a:rPr>
              <a:t>формирование заявок в план закупок</a:t>
            </a:r>
            <a:r>
              <a:rPr lang="en-US" sz="1600" dirty="0">
                <a:solidFill>
                  <a:srgbClr val="3B2353"/>
                </a:solidFill>
                <a:latin typeface="Qanelas" panose="00000500000000000000" pitchFamily="50" charset="-52"/>
              </a:rPr>
              <a:t>;</a:t>
            </a:r>
            <a:endParaRPr lang="ru-RU" sz="1600" dirty="0">
              <a:solidFill>
                <a:srgbClr val="3B2353"/>
              </a:solidFill>
              <a:latin typeface="Qanelas" panose="00000500000000000000" pitchFamily="50" charset="-52"/>
            </a:endParaRPr>
          </a:p>
          <a:p>
            <a:r>
              <a:rPr lang="x-none" sz="1600" dirty="0">
                <a:solidFill>
                  <a:srgbClr val="3B2353"/>
                </a:solidFill>
                <a:latin typeface="Qanelas" panose="00000500000000000000" pitchFamily="50" charset="-52"/>
              </a:rPr>
              <a:t>формирование заявок на закупку</a:t>
            </a:r>
            <a:r>
              <a:rPr lang="en-US" sz="1600" dirty="0">
                <a:solidFill>
                  <a:srgbClr val="3B2353"/>
                </a:solidFill>
                <a:latin typeface="Qanelas" panose="00000500000000000000" pitchFamily="50" charset="-52"/>
              </a:rPr>
              <a:t>;</a:t>
            </a:r>
            <a:endParaRPr lang="ru-RU" sz="1600" dirty="0">
              <a:solidFill>
                <a:srgbClr val="3B2353"/>
              </a:solidFill>
              <a:latin typeface="Qanelas" panose="00000500000000000000" pitchFamily="50" charset="-52"/>
            </a:endParaRPr>
          </a:p>
          <a:p>
            <a:r>
              <a:rPr lang="x-none" sz="1600" dirty="0">
                <a:solidFill>
                  <a:srgbClr val="3B2353"/>
                </a:solidFill>
                <a:latin typeface="Qanelas" panose="00000500000000000000" pitchFamily="50" charset="-52"/>
              </a:rPr>
              <a:t>контроль лимитов исполнения</a:t>
            </a:r>
            <a:r>
              <a:rPr lang="en-US" sz="1600" dirty="0">
                <a:solidFill>
                  <a:srgbClr val="3B2353"/>
                </a:solidFill>
                <a:latin typeface="Qanelas" panose="00000500000000000000" pitchFamily="50" charset="-52"/>
              </a:rPr>
              <a:t>.</a:t>
            </a:r>
            <a:endParaRPr lang="ru-RU" sz="1600" dirty="0">
              <a:solidFill>
                <a:srgbClr val="3B2353"/>
              </a:solidFill>
              <a:latin typeface="Qanelas" panose="00000500000000000000" pitchFamily="50" charset="-52"/>
            </a:endParaRPr>
          </a:p>
          <a:p>
            <a:pPr algn="just"/>
            <a:endParaRPr lang="ru-RU" sz="1200" dirty="0">
              <a:latin typeface="Qanelas "/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41497A4C-46B3-4244-8D07-F7E28DD78E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401" y="6577700"/>
            <a:ext cx="732499" cy="27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9555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C19433C9-8992-4CCF-8D66-1D7CFFE8380D}"/>
              </a:ext>
            </a:extLst>
          </p:cNvPr>
          <p:cNvSpPr/>
          <p:nvPr/>
        </p:nvSpPr>
        <p:spPr>
          <a:xfrm>
            <a:off x="379561" y="122109"/>
            <a:ext cx="11505236" cy="64044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9EAF60-4514-4FC1-8F42-2C68A407F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4324" y="699974"/>
            <a:ext cx="7381875" cy="714375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rgbClr val="3B2353"/>
                </a:solidFill>
                <a:latin typeface="Qanelas Medium" panose="00000600000000000000" pitchFamily="50" charset="-52"/>
                <a:cs typeface="Arial" pitchFamily="34" charset="0"/>
              </a:rPr>
              <a:t>Процесс управления финансами: Управление обязательствами</a:t>
            </a:r>
            <a:br>
              <a:rPr lang="ru-RU" sz="1400" dirty="0"/>
            </a:br>
            <a:endParaRPr lang="ru-RU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53C60D-E43E-4CE0-8D8A-B1AAAA657B24}"/>
              </a:ext>
            </a:extLst>
          </p:cNvPr>
          <p:cNvSpPr txBox="1"/>
          <p:nvPr/>
        </p:nvSpPr>
        <p:spPr>
          <a:xfrm>
            <a:off x="685801" y="1388615"/>
            <a:ext cx="8236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b="1" dirty="0">
                <a:solidFill>
                  <a:srgbClr val="3B2353"/>
                </a:solidFill>
                <a:latin typeface="Qanelas" panose="00000500000000000000" pitchFamily="2" charset="-52"/>
              </a:rPr>
              <a:t>Функционал системы «Омега: Управление ФХД ВУЗа»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D11F1F3-3DC9-43FB-9397-73FF6A8E7109}"/>
              </a:ext>
            </a:extLst>
          </p:cNvPr>
          <p:cNvSpPr/>
          <p:nvPr/>
        </p:nvSpPr>
        <p:spPr>
          <a:xfrm>
            <a:off x="-363901" y="749603"/>
            <a:ext cx="4488225" cy="3819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CE65E4-86AC-4900-A880-B97317CDD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6539" y="2743567"/>
            <a:ext cx="5275900" cy="2761654"/>
          </a:xfrm>
          <a:prstGeom prst="rect">
            <a:avLst/>
          </a:prstGeom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81A61643-31F5-4983-8AFA-4DAFCE215453}"/>
              </a:ext>
            </a:extLst>
          </p:cNvPr>
          <p:cNvSpPr/>
          <p:nvPr/>
        </p:nvSpPr>
        <p:spPr>
          <a:xfrm>
            <a:off x="685801" y="2673384"/>
            <a:ext cx="590537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sz="1600" dirty="0">
                <a:solidFill>
                  <a:srgbClr val="3B2353"/>
                </a:solidFill>
                <a:latin typeface="Qanelas" panose="00000500000000000000" pitchFamily="50" charset="-52"/>
              </a:rPr>
              <a:t>ведение учета заключенных контрактов с поставщиками работ, товаров, услуг;</a:t>
            </a:r>
            <a:endParaRPr lang="ru-RU" sz="1600" dirty="0">
              <a:solidFill>
                <a:srgbClr val="3B2353"/>
              </a:solidFill>
              <a:latin typeface="Qanelas" panose="00000500000000000000" pitchFamily="50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sz="1600" dirty="0">
                <a:solidFill>
                  <a:srgbClr val="3B2353"/>
                </a:solidFill>
                <a:latin typeface="Qanelas" panose="00000500000000000000" pitchFamily="50" charset="-52"/>
              </a:rPr>
              <a:t>ведение планов-графиков платежей по каждому контракту;</a:t>
            </a:r>
            <a:endParaRPr lang="ru-RU" sz="1600" dirty="0">
              <a:solidFill>
                <a:srgbClr val="3B2353"/>
              </a:solidFill>
              <a:latin typeface="Qanelas" panose="00000500000000000000" pitchFamily="50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sz="1600" dirty="0">
                <a:solidFill>
                  <a:srgbClr val="3B2353"/>
                </a:solidFill>
                <a:latin typeface="Qanelas" panose="00000500000000000000" pitchFamily="50" charset="-52"/>
              </a:rPr>
              <a:t>автоматический контроль соблюдения лимитов при подаче заявок на закупку (заключение контракта), санкционирование принятия обязательств по договорам поставки товаров;</a:t>
            </a:r>
            <a:endParaRPr lang="ru-RU" sz="1600" dirty="0">
              <a:solidFill>
                <a:srgbClr val="3B2353"/>
              </a:solidFill>
              <a:latin typeface="Qanelas" panose="00000500000000000000" pitchFamily="50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sz="1600" dirty="0">
                <a:solidFill>
                  <a:srgbClr val="3B2353"/>
                </a:solidFill>
                <a:latin typeface="Qanelas" panose="00000500000000000000" pitchFamily="50" charset="-52"/>
              </a:rPr>
              <a:t>анализ остатков средств по каждому </a:t>
            </a:r>
            <a:r>
              <a:rPr lang="ru-RU" sz="1600" dirty="0">
                <a:solidFill>
                  <a:srgbClr val="3B2353"/>
                </a:solidFill>
                <a:latin typeface="Qanelas" panose="00000500000000000000" pitchFamily="50" charset="-52"/>
              </a:rPr>
              <a:t>ЦФО, подразделению</a:t>
            </a:r>
            <a:r>
              <a:rPr lang="x-none" sz="1600" dirty="0">
                <a:solidFill>
                  <a:srgbClr val="3B2353"/>
                </a:solidFill>
                <a:latin typeface="Qanelas" panose="00000500000000000000" pitchFamily="50" charset="-52"/>
              </a:rPr>
              <a:t>, источнику финансирования, статье затрат;</a:t>
            </a:r>
            <a:endParaRPr lang="ru-RU" sz="1600" dirty="0">
              <a:solidFill>
                <a:srgbClr val="3B2353"/>
              </a:solidFill>
              <a:latin typeface="Qanelas" panose="00000500000000000000" pitchFamily="50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sz="1600" dirty="0">
                <a:solidFill>
                  <a:srgbClr val="3B2353"/>
                </a:solidFill>
                <a:latin typeface="Qanelas" panose="00000500000000000000" pitchFamily="50" charset="-52"/>
              </a:rPr>
              <a:t>отслеживание произведенных платежей по каждому заключенному контракту</a:t>
            </a:r>
            <a:r>
              <a:rPr lang="en-US" sz="1600" dirty="0">
                <a:solidFill>
                  <a:srgbClr val="3B2353"/>
                </a:solidFill>
                <a:latin typeface="Qanelas" panose="00000500000000000000" pitchFamily="50" charset="-52"/>
              </a:rPr>
              <a:t>.</a:t>
            </a:r>
            <a:endParaRPr lang="ru-RU" sz="1600" dirty="0">
              <a:solidFill>
                <a:srgbClr val="3B2353"/>
              </a:solidFill>
              <a:latin typeface="Qanelas" panose="00000500000000000000" pitchFamily="50" charset="-52"/>
            </a:endParaRPr>
          </a:p>
          <a:p>
            <a:pPr algn="just"/>
            <a:endParaRPr lang="ru-RU" sz="1200" dirty="0">
              <a:latin typeface="Qanelas 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70EB5E3D-6D0D-4735-B076-035D4D121074}"/>
              </a:ext>
            </a:extLst>
          </p:cNvPr>
          <p:cNvSpPr/>
          <p:nvPr/>
        </p:nvSpPr>
        <p:spPr>
          <a:xfrm>
            <a:off x="0" y="2162669"/>
            <a:ext cx="4356835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dirty="0">
                <a:solidFill>
                  <a:srgbClr val="3B2353"/>
                </a:solidFill>
                <a:latin typeface="Qanelas" panose="00000500000000000000" pitchFamily="50" charset="-52"/>
              </a:rPr>
              <a:t>Управление контрактами:</a:t>
            </a:r>
          </a:p>
          <a:p>
            <a:pPr algn="just"/>
            <a:endParaRPr lang="ru-RU" sz="1200" dirty="0">
              <a:latin typeface="Qanelas 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544BF90-9DFE-4FDC-B81F-AFC8B87682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399" y="6296373"/>
            <a:ext cx="732499" cy="27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7379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3110E11-1E57-4E63-901A-7FFD9C8C6A06}"/>
              </a:ext>
            </a:extLst>
          </p:cNvPr>
          <p:cNvSpPr/>
          <p:nvPr/>
        </p:nvSpPr>
        <p:spPr>
          <a:xfrm>
            <a:off x="343382" y="165488"/>
            <a:ext cx="11505236" cy="65591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211410" y="302327"/>
            <a:ext cx="70735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3B2353"/>
                </a:solidFill>
                <a:latin typeface="Qanelas Medium" panose="00000600000000000000" pitchFamily="50" charset="-52"/>
                <a:cs typeface="Arial" pitchFamily="34" charset="0"/>
              </a:rPr>
              <a:t>Процесс управления финансами: Отчетность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8809" y="934297"/>
            <a:ext cx="66775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b="1" dirty="0">
                <a:solidFill>
                  <a:srgbClr val="3B2353"/>
                </a:solidFill>
                <a:latin typeface="Qanelas Medium" panose="00000600000000000000" pitchFamily="50" charset="-52"/>
              </a:rPr>
              <a:t>Для анализа показателей на этапе планирования и исполнения предусмотрена возможность формирования отчетности, гибко настраиваемой в необходимых аналитиках</a:t>
            </a:r>
            <a:endParaRPr lang="ru-RU" sz="1400" dirty="0">
              <a:solidFill>
                <a:srgbClr val="3B2353"/>
              </a:solidFill>
              <a:latin typeface="Qanelas Medium" panose="00000600000000000000" pitchFamily="50" charset="-5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8D945D-307A-4680-8062-1020BF913B6F}"/>
              </a:ext>
            </a:extLst>
          </p:cNvPr>
          <p:cNvSpPr txBox="1"/>
          <p:nvPr/>
        </p:nvSpPr>
        <p:spPr>
          <a:xfrm>
            <a:off x="523331" y="4381663"/>
            <a:ext cx="31276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dirty="0">
                <a:solidFill>
                  <a:srgbClr val="3B2353"/>
                </a:solidFill>
                <a:latin typeface="Qanelas" panose="00000500000000000000" pitchFamily="50" charset="-52"/>
              </a:rPr>
              <a:t>Регламентированная отчетность формируется согласно законодательства, по структуре ПФХД и печатной форме ПФХД</a:t>
            </a:r>
            <a:r>
              <a:rPr lang="en-US" sz="1200" dirty="0">
                <a:solidFill>
                  <a:srgbClr val="3B2353"/>
                </a:solidFill>
                <a:latin typeface="Qanelas" panose="00000500000000000000" pitchFamily="50" charset="-52"/>
              </a:rPr>
              <a:t>.</a:t>
            </a:r>
            <a:endParaRPr lang="ru-RU" sz="1200" dirty="0">
              <a:solidFill>
                <a:srgbClr val="3B2353"/>
              </a:solidFill>
              <a:latin typeface="Qanelas" panose="00000500000000000000" pitchFamily="50" charset="-5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6F4A9E-B484-463A-A6FC-5EFBE1C0B81D}"/>
              </a:ext>
            </a:extLst>
          </p:cNvPr>
          <p:cNvSpPr txBox="1"/>
          <p:nvPr/>
        </p:nvSpPr>
        <p:spPr>
          <a:xfrm>
            <a:off x="3928543" y="4365497"/>
            <a:ext cx="314216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dirty="0">
                <a:solidFill>
                  <a:srgbClr val="3B2353"/>
                </a:solidFill>
                <a:latin typeface="Qanelas" panose="00000500000000000000" pitchFamily="50" charset="-52"/>
              </a:rPr>
              <a:t> Отчеты аналитического блока, возможные к отображению варианта отчета на начальную страницу. Построение аналитического отчета через схему построения отчета в модели отчета. В аналитических отчетах можно отобразить данные Системы из любых регистров, по любым видам документов, а так же расчетные столбцы данных, согласно описанного алгоритма расчета в модели отчета</a:t>
            </a:r>
            <a:r>
              <a:rPr lang="en-US" sz="1200" dirty="0">
                <a:solidFill>
                  <a:srgbClr val="3B2353"/>
                </a:solidFill>
                <a:latin typeface="Qanelas" panose="00000500000000000000" pitchFamily="50" charset="-52"/>
              </a:rPr>
              <a:t>.</a:t>
            </a:r>
            <a:endParaRPr lang="ru-RU" sz="1200" dirty="0">
              <a:solidFill>
                <a:srgbClr val="3B2353"/>
              </a:solidFill>
              <a:latin typeface="Qanelas" panose="00000500000000000000" pitchFamily="50" charset="-5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BCBE92-2344-4FCA-BC6C-4243180422F0}"/>
              </a:ext>
            </a:extLst>
          </p:cNvPr>
          <p:cNvSpPr txBox="1"/>
          <p:nvPr/>
        </p:nvSpPr>
        <p:spPr>
          <a:xfrm>
            <a:off x="7501228" y="2361149"/>
            <a:ext cx="4098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dirty="0">
                <a:solidFill>
                  <a:srgbClr val="3B2353"/>
                </a:solidFill>
                <a:latin typeface="Qanelas" panose="00000500000000000000" pitchFamily="50" charset="-52"/>
              </a:rPr>
              <a:t>Отчеты произвольного образца с возможностью отображения данных или формул расчета данных, как в ячейке отчета так и по столбцу данных</a:t>
            </a:r>
            <a:r>
              <a:rPr lang="en-US" sz="1200" dirty="0">
                <a:solidFill>
                  <a:srgbClr val="3B2353"/>
                </a:solidFill>
                <a:latin typeface="Qanelas" panose="00000500000000000000" pitchFamily="50" charset="-52"/>
              </a:rPr>
              <a:t>.</a:t>
            </a:r>
            <a:endParaRPr lang="ru-RU" sz="1200" dirty="0">
              <a:solidFill>
                <a:srgbClr val="3B2353"/>
              </a:solidFill>
              <a:latin typeface="Qanelas" panose="00000500000000000000" pitchFamily="50" charset="-52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344992E-97BC-4C31-99CD-44A6BEF5E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4327" y="1258659"/>
            <a:ext cx="4084341" cy="98969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2F40B8-6CDA-4E17-BFFD-A476D973BB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8105" y="1842408"/>
            <a:ext cx="3284588" cy="229200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CB5AF35-E9D1-4084-AEAB-34863A4209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332" y="1842408"/>
            <a:ext cx="3127653" cy="230153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4249CBC-C4F4-46DD-876E-6562E4644E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4507" y="3178692"/>
            <a:ext cx="4084341" cy="240594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A6D1382-C760-4B9D-A800-76B2544C4DB2}"/>
              </a:ext>
            </a:extLst>
          </p:cNvPr>
          <p:cNvSpPr txBox="1"/>
          <p:nvPr/>
        </p:nvSpPr>
        <p:spPr>
          <a:xfrm>
            <a:off x="7499469" y="5683975"/>
            <a:ext cx="4194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dirty="0">
                <a:solidFill>
                  <a:srgbClr val="3B2353"/>
                </a:solidFill>
                <a:latin typeface="Qanelas" panose="00000500000000000000" pitchFamily="50" charset="-52"/>
              </a:rPr>
              <a:t>Отчеты, возможные к отображению варианта отчета на начальную страницу: по бюджетам, нормативно-расчетным показателям, показателям бюджетирования, статьям, версиям бюджета</a:t>
            </a:r>
            <a:r>
              <a:rPr lang="en-US" sz="1200" dirty="0">
                <a:solidFill>
                  <a:srgbClr val="3B2353"/>
                </a:solidFill>
                <a:latin typeface="Qanelas" panose="00000500000000000000" pitchFamily="50" charset="-52"/>
              </a:rPr>
              <a:t>.</a:t>
            </a:r>
            <a:endParaRPr lang="ru-RU" sz="1200" dirty="0">
              <a:solidFill>
                <a:srgbClr val="3B2353"/>
              </a:solidFill>
              <a:latin typeface="Qanelas" panose="00000500000000000000" pitchFamily="50" charset="-52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E57F00B1-FB50-45D3-A2EC-F37517EB9653}"/>
              </a:ext>
            </a:extLst>
          </p:cNvPr>
          <p:cNvSpPr/>
          <p:nvPr/>
        </p:nvSpPr>
        <p:spPr>
          <a:xfrm>
            <a:off x="-363901" y="334387"/>
            <a:ext cx="4488225" cy="3819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3405E99-006F-447D-80F1-551F478624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704" y="6419763"/>
            <a:ext cx="732499" cy="27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6502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3110E11-1E57-4E63-901A-7FFD9C8C6A06}"/>
              </a:ext>
            </a:extLst>
          </p:cNvPr>
          <p:cNvSpPr/>
          <p:nvPr/>
        </p:nvSpPr>
        <p:spPr>
          <a:xfrm>
            <a:off x="343382" y="228059"/>
            <a:ext cx="11505236" cy="64870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124324" y="709752"/>
            <a:ext cx="70735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3B2353"/>
                </a:solidFill>
                <a:latin typeface="Qanelas Medium" panose="00000600000000000000" pitchFamily="50" charset="-52"/>
                <a:cs typeface="Arial" pitchFamily="34" charset="0"/>
              </a:rPr>
              <a:t>Процесс управления финансами: Отчетность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8332" y="1365857"/>
            <a:ext cx="9309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b="1" dirty="0">
                <a:solidFill>
                  <a:srgbClr val="3B2353"/>
                </a:solidFill>
                <a:latin typeface="Qanelas Medium" panose="00000600000000000000" pitchFamily="50" charset="-52"/>
              </a:rPr>
              <a:t>Для анализа показателей на этапе планирования и исполнения предусмотрена возможность формирования отчетности, гибко настраиваемой в необходимых аналитиках</a:t>
            </a:r>
            <a:endParaRPr lang="ru-RU" sz="1400" dirty="0">
              <a:solidFill>
                <a:srgbClr val="3B2353"/>
              </a:solidFill>
              <a:latin typeface="Qanelas Medium" panose="00000600000000000000" pitchFamily="50" charset="-5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BCBE92-2344-4FCA-BC6C-4243180422F0}"/>
              </a:ext>
            </a:extLst>
          </p:cNvPr>
          <p:cNvSpPr txBox="1"/>
          <p:nvPr/>
        </p:nvSpPr>
        <p:spPr>
          <a:xfrm>
            <a:off x="448647" y="2471798"/>
            <a:ext cx="2922811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dirty="0">
                <a:solidFill>
                  <a:srgbClr val="3B2353"/>
                </a:solidFill>
                <a:latin typeface="Qanelas "/>
              </a:rPr>
              <a:t>Для удобства пользователей на начальной странице возможно разместить: </a:t>
            </a:r>
          </a:p>
          <a:p>
            <a:pPr>
              <a:spcAft>
                <a:spcPts val="600"/>
              </a:spcAft>
            </a:pPr>
            <a:r>
              <a:rPr lang="ru-RU" sz="1600" dirty="0">
                <a:solidFill>
                  <a:srgbClr val="3B2353"/>
                </a:solidFill>
                <a:latin typeface="Qanelas "/>
              </a:rPr>
              <a:t>Список задач пользователя по бизнес-процессам согласования; </a:t>
            </a:r>
          </a:p>
          <a:p>
            <a:pPr>
              <a:spcAft>
                <a:spcPts val="600"/>
              </a:spcAft>
            </a:pPr>
            <a:r>
              <a:rPr lang="ru-RU" sz="1600" dirty="0">
                <a:solidFill>
                  <a:srgbClr val="3B2353"/>
                </a:solidFill>
                <a:latin typeface="Qanelas "/>
              </a:rPr>
              <a:t>Варианты пользовательских отчетов; </a:t>
            </a:r>
          </a:p>
          <a:p>
            <a:pPr>
              <a:spcAft>
                <a:spcPts val="600"/>
              </a:spcAft>
            </a:pPr>
            <a:r>
              <a:rPr lang="ru-RU" sz="1600" dirty="0">
                <a:solidFill>
                  <a:srgbClr val="3B2353"/>
                </a:solidFill>
                <a:latin typeface="Qanelas "/>
              </a:rPr>
              <a:t>Варианты аналитических отчетов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059BD72-D23A-4CD6-BEE4-19209C511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722" y="2176425"/>
            <a:ext cx="8305574" cy="412845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161B4E3-D07C-43E4-9FFC-CAABE820929B}"/>
              </a:ext>
            </a:extLst>
          </p:cNvPr>
          <p:cNvSpPr/>
          <p:nvPr/>
        </p:nvSpPr>
        <p:spPr>
          <a:xfrm>
            <a:off x="-363901" y="749603"/>
            <a:ext cx="4488225" cy="3819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D1E5345-7A41-4BD4-9094-BCC3E219EC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399" y="6403222"/>
            <a:ext cx="732499" cy="27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2280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7BA6784-FB29-488D-936B-4151ED534A63}"/>
              </a:ext>
            </a:extLst>
          </p:cNvPr>
          <p:cNvSpPr/>
          <p:nvPr/>
        </p:nvSpPr>
        <p:spPr>
          <a:xfrm>
            <a:off x="343382" y="198210"/>
            <a:ext cx="11505236" cy="65645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9EAF60-4514-4FC1-8F42-2C68A407F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9712" y="729343"/>
            <a:ext cx="7381875" cy="714375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3B2353"/>
                </a:solidFill>
                <a:latin typeface="Qanelas Medium" panose="00000600000000000000" pitchFamily="50" charset="-52"/>
                <a:cs typeface="Arial" pitchFamily="34" charset="0"/>
              </a:rPr>
              <a:t>Процесс управления финансами: Отчетность</a:t>
            </a:r>
            <a:br>
              <a:rPr lang="ru-RU" sz="1400" dirty="0"/>
            </a:br>
            <a:endParaRPr lang="ru-RU" sz="14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FD9E6F2-4FB5-4F1D-96DE-7DF3BC0FE6C9}"/>
              </a:ext>
            </a:extLst>
          </p:cNvPr>
          <p:cNvSpPr/>
          <p:nvPr/>
        </p:nvSpPr>
        <p:spPr>
          <a:xfrm>
            <a:off x="769828" y="3119487"/>
            <a:ext cx="319046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3B2353"/>
                </a:solidFill>
                <a:latin typeface="Qanelas" panose="00000500000000000000" pitchFamily="50" charset="-52"/>
              </a:rPr>
              <a:t>Консолидация осуществляется автоматически по иерархии </a:t>
            </a:r>
            <a:r>
              <a:rPr lang="ru-RU" dirty="0">
                <a:solidFill>
                  <a:srgbClr val="3B2353"/>
                </a:solidFill>
                <a:latin typeface="Qanelas" panose="00000500000000000000" pitchFamily="50" charset="-52"/>
              </a:rPr>
              <a:t>используемых</a:t>
            </a:r>
            <a:r>
              <a:rPr lang="ru-RU" sz="1600" dirty="0">
                <a:solidFill>
                  <a:srgbClr val="3B2353"/>
                </a:solidFill>
                <a:latin typeface="Qanelas" panose="00000500000000000000" pitchFamily="50" charset="-52"/>
              </a:rPr>
              <a:t> аналитических справочников, например: ЦФО, виды деятельности и т.п.</a:t>
            </a:r>
          </a:p>
          <a:p>
            <a:pPr algn="just"/>
            <a:endParaRPr lang="ru-RU" sz="1400" dirty="0">
              <a:solidFill>
                <a:srgbClr val="3B2353"/>
              </a:solidFill>
              <a:latin typeface="Qanelas" panose="00000500000000000000" pitchFamily="50" charset="-5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53C60D-E43E-4CE0-8D8A-B1AAAA657B24}"/>
              </a:ext>
            </a:extLst>
          </p:cNvPr>
          <p:cNvSpPr txBox="1"/>
          <p:nvPr/>
        </p:nvSpPr>
        <p:spPr>
          <a:xfrm>
            <a:off x="776044" y="2556396"/>
            <a:ext cx="5805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dirty="0">
                <a:solidFill>
                  <a:srgbClr val="3B2353"/>
                </a:solidFill>
                <a:latin typeface="Qanelas Medium" panose="00000600000000000000" pitchFamily="50" charset="-52"/>
              </a:rPr>
              <a:t>Консолидированные отчеты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D11F1F3-3DC9-43FB-9397-73FF6A8E7109}"/>
              </a:ext>
            </a:extLst>
          </p:cNvPr>
          <p:cNvSpPr/>
          <p:nvPr/>
        </p:nvSpPr>
        <p:spPr>
          <a:xfrm>
            <a:off x="-343383" y="798653"/>
            <a:ext cx="4488225" cy="3819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4579A1B2-4B6B-414C-BD3E-ACC45A72B0DA}"/>
              </a:ext>
            </a:extLst>
          </p:cNvPr>
          <p:cNvGrpSpPr/>
          <p:nvPr/>
        </p:nvGrpSpPr>
        <p:grpSpPr>
          <a:xfrm>
            <a:off x="3815153" y="1414349"/>
            <a:ext cx="7822000" cy="4988356"/>
            <a:chOff x="498932" y="1023491"/>
            <a:chExt cx="8039069" cy="5360672"/>
          </a:xfrm>
        </p:grpSpPr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9CEC6AF3-85FE-4BD1-BFD6-9274019C5082}"/>
                </a:ext>
              </a:extLst>
            </p:cNvPr>
            <p:cNvGrpSpPr/>
            <p:nvPr/>
          </p:nvGrpSpPr>
          <p:grpSpPr>
            <a:xfrm>
              <a:off x="873430" y="1616691"/>
              <a:ext cx="7561759" cy="4767472"/>
              <a:chOff x="873430" y="1574159"/>
              <a:chExt cx="7561759" cy="4767472"/>
            </a:xfrm>
          </p:grpSpPr>
          <p:grpSp>
            <p:nvGrpSpPr>
              <p:cNvPr id="45" name="Группа 44">
                <a:extLst>
                  <a:ext uri="{FF2B5EF4-FFF2-40B4-BE49-F238E27FC236}">
                    <a16:creationId xmlns:a16="http://schemas.microsoft.com/office/drawing/2014/main" id="{37965BCD-6AAA-41F4-9369-D151FD1B64BD}"/>
                  </a:ext>
                </a:extLst>
              </p:cNvPr>
              <p:cNvGrpSpPr/>
              <p:nvPr/>
            </p:nvGrpSpPr>
            <p:grpSpPr>
              <a:xfrm>
                <a:off x="873430" y="1574159"/>
                <a:ext cx="7561759" cy="4767472"/>
                <a:chOff x="873430" y="1574159"/>
                <a:chExt cx="7561759" cy="4767472"/>
              </a:xfrm>
            </p:grpSpPr>
            <p:pic>
              <p:nvPicPr>
                <p:cNvPr id="47" name="Picture 2">
                  <a:extLst>
                    <a:ext uri="{FF2B5EF4-FFF2-40B4-BE49-F238E27FC236}">
                      <a16:creationId xmlns:a16="http://schemas.microsoft.com/office/drawing/2014/main" id="{99959D74-97EA-489A-A6A1-22131D8626B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3430" y="1574159"/>
                  <a:ext cx="6140953" cy="4624286"/>
                </a:xfrm>
                <a:prstGeom prst="rect">
                  <a:avLst/>
                </a:prstGeom>
                <a:noFill/>
                <a:ln w="9525">
                  <a:solidFill>
                    <a:schemeClr val="bg1">
                      <a:lumMod val="65000"/>
                    </a:schemeClr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pic>
              <p:nvPicPr>
                <p:cNvPr id="48" name="Picture 3">
                  <a:extLst>
                    <a:ext uri="{FF2B5EF4-FFF2-40B4-BE49-F238E27FC236}">
                      <a16:creationId xmlns:a16="http://schemas.microsoft.com/office/drawing/2014/main" id="{21899C7D-8CA5-434A-9645-4015AC6B1DF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22617" y="2299916"/>
                  <a:ext cx="3312572" cy="4041715"/>
                </a:xfrm>
                <a:prstGeom prst="rect">
                  <a:avLst/>
                </a:prstGeom>
                <a:noFill/>
                <a:ln w="9525">
                  <a:solidFill>
                    <a:schemeClr val="bg1">
                      <a:lumMod val="65000"/>
                    </a:schemeClr>
                  </a:solidFill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</p:grpSp>
          <p:sp>
            <p:nvSpPr>
              <p:cNvPr id="46" name="Скругленный прямоугольник 3">
                <a:extLst>
                  <a:ext uri="{FF2B5EF4-FFF2-40B4-BE49-F238E27FC236}">
                    <a16:creationId xmlns:a16="http://schemas.microsoft.com/office/drawing/2014/main" id="{2E9E4952-B066-4430-AD41-BDE90586E74E}"/>
                  </a:ext>
                </a:extLst>
              </p:cNvPr>
              <p:cNvSpPr/>
              <p:nvPr/>
            </p:nvSpPr>
            <p:spPr>
              <a:xfrm>
                <a:off x="873430" y="2299916"/>
                <a:ext cx="2906482" cy="171345"/>
              </a:xfrm>
              <a:prstGeom prst="roundRect">
                <a:avLst/>
              </a:prstGeom>
              <a:noFill/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ru-RU"/>
              </a:p>
            </p:txBody>
          </p:sp>
        </p:grpSp>
        <p:cxnSp>
          <p:nvCxnSpPr>
            <p:cNvPr id="39" name="Прямая со стрелкой 38">
              <a:extLst>
                <a:ext uri="{FF2B5EF4-FFF2-40B4-BE49-F238E27FC236}">
                  <a16:creationId xmlns:a16="http://schemas.microsoft.com/office/drawing/2014/main" id="{FB21BCCB-1AF8-4FD9-9DB5-C4BB755546CA}"/>
                </a:ext>
              </a:extLst>
            </p:cNvPr>
            <p:cNvCxnSpPr>
              <a:stCxn id="41" idx="2"/>
            </p:cNvCxnSpPr>
            <p:nvPr/>
          </p:nvCxnSpPr>
          <p:spPr>
            <a:xfrm flipH="1">
              <a:off x="7241858" y="1976732"/>
              <a:ext cx="576931" cy="1428566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 стрелкой 39">
              <a:extLst>
                <a:ext uri="{FF2B5EF4-FFF2-40B4-BE49-F238E27FC236}">
                  <a16:creationId xmlns:a16="http://schemas.microsoft.com/office/drawing/2014/main" id="{DA6CA638-4F00-481B-BDF3-16B01D304208}"/>
                </a:ext>
              </a:extLst>
            </p:cNvPr>
            <p:cNvCxnSpPr>
              <a:cxnSpLocks/>
              <a:stCxn id="42" idx="2"/>
            </p:cNvCxnSpPr>
            <p:nvPr/>
          </p:nvCxnSpPr>
          <p:spPr>
            <a:xfrm flipH="1">
              <a:off x="4800581" y="1447119"/>
              <a:ext cx="340004" cy="3322853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Прямоугольник 40">
              <a:extLst>
                <a:ext uri="{FF2B5EF4-FFF2-40B4-BE49-F238E27FC236}">
                  <a16:creationId xmlns:a16="http://schemas.microsoft.com/office/drawing/2014/main" id="{64056C75-B1B4-4783-82E5-FC4C2DC70EF4}"/>
                </a:ext>
              </a:extLst>
            </p:cNvPr>
            <p:cNvSpPr/>
            <p:nvPr/>
          </p:nvSpPr>
          <p:spPr>
            <a:xfrm>
              <a:off x="7099574" y="1616691"/>
              <a:ext cx="1438427" cy="360040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200" dirty="0">
                  <a:solidFill>
                    <a:schemeClr val="tx2">
                      <a:lumMod val="75000"/>
                    </a:schemeClr>
                  </a:solidFill>
                  <a:latin typeface="Qanelas" panose="00000500000000000000" pitchFamily="50" charset="-52"/>
                </a:rPr>
                <a:t>Иерархия ЦФО</a:t>
              </a:r>
            </a:p>
          </p:txBody>
        </p:sp>
        <p:sp>
          <p:nvSpPr>
            <p:cNvPr id="42" name="Прямоугольник 41">
              <a:extLst>
                <a:ext uri="{FF2B5EF4-FFF2-40B4-BE49-F238E27FC236}">
                  <a16:creationId xmlns:a16="http://schemas.microsoft.com/office/drawing/2014/main" id="{48BD97B3-1741-4163-85D0-22ADDB009FE8}"/>
                </a:ext>
              </a:extLst>
            </p:cNvPr>
            <p:cNvSpPr/>
            <p:nvPr/>
          </p:nvSpPr>
          <p:spPr>
            <a:xfrm>
              <a:off x="3896140" y="1023491"/>
              <a:ext cx="2488892" cy="423628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200" dirty="0">
                  <a:solidFill>
                    <a:schemeClr val="tx2">
                      <a:lumMod val="75000"/>
                    </a:schemeClr>
                  </a:solidFill>
                  <a:latin typeface="Qanelas" panose="00000500000000000000" pitchFamily="50" charset="-52"/>
                </a:rPr>
                <a:t>Консолидация показателей по условиям отбора ЦФО</a:t>
              </a:r>
            </a:p>
          </p:txBody>
        </p:sp>
        <p:cxnSp>
          <p:nvCxnSpPr>
            <p:cNvPr id="43" name="Прямая со стрелкой 42">
              <a:extLst>
                <a:ext uri="{FF2B5EF4-FFF2-40B4-BE49-F238E27FC236}">
                  <a16:creationId xmlns:a16="http://schemas.microsoft.com/office/drawing/2014/main" id="{221F58A9-6E5A-4FC7-A3A4-BB6CE4C29B7E}"/>
                </a:ext>
              </a:extLst>
            </p:cNvPr>
            <p:cNvCxnSpPr>
              <a:cxnSpLocks/>
              <a:stCxn id="42" idx="1"/>
            </p:cNvCxnSpPr>
            <p:nvPr/>
          </p:nvCxnSpPr>
          <p:spPr>
            <a:xfrm flipH="1">
              <a:off x="3124243" y="1235305"/>
              <a:ext cx="771897" cy="791931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Прямоугольник 43">
              <a:extLst>
                <a:ext uri="{FF2B5EF4-FFF2-40B4-BE49-F238E27FC236}">
                  <a16:creationId xmlns:a16="http://schemas.microsoft.com/office/drawing/2014/main" id="{76AC517C-E048-4707-A7F8-3EC131D721B0}"/>
                </a:ext>
              </a:extLst>
            </p:cNvPr>
            <p:cNvSpPr/>
            <p:nvPr/>
          </p:nvSpPr>
          <p:spPr>
            <a:xfrm>
              <a:off x="498932" y="1194651"/>
              <a:ext cx="2488892" cy="360040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200" dirty="0">
                  <a:solidFill>
                    <a:schemeClr val="tx2">
                      <a:lumMod val="75000"/>
                    </a:schemeClr>
                  </a:solidFill>
                  <a:latin typeface="Qanelas" panose="00000500000000000000" pitchFamily="50" charset="-52"/>
                </a:rPr>
                <a:t>Вид бюджета</a:t>
              </a:r>
            </a:p>
          </p:txBody>
        </p:sp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AA3929A-A0E1-41DD-A057-A6097E86C2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654" y="6470272"/>
            <a:ext cx="732499" cy="27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16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FE820A5A-23B5-4A21-B480-F6355F343FA2}"/>
              </a:ext>
            </a:extLst>
          </p:cNvPr>
          <p:cNvSpPr/>
          <p:nvPr/>
        </p:nvSpPr>
        <p:spPr>
          <a:xfrm>
            <a:off x="343382" y="200627"/>
            <a:ext cx="11505236" cy="65621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1 Подзаголовок низ">
            <a:extLst>
              <a:ext uri="{FF2B5EF4-FFF2-40B4-BE49-F238E27FC236}">
                <a16:creationId xmlns:a16="http://schemas.microsoft.com/office/drawing/2014/main" id="{DBA9D8C1-618F-4DEC-9337-9C184B655050}"/>
              </a:ext>
            </a:extLst>
          </p:cNvPr>
          <p:cNvSpPr txBox="1"/>
          <p:nvPr/>
        </p:nvSpPr>
        <p:spPr>
          <a:xfrm>
            <a:off x="3049193" y="627657"/>
            <a:ext cx="9287205" cy="500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400" b="1" dirty="0">
                <a:solidFill>
                  <a:srgbClr val="3B2353"/>
                </a:solidFill>
                <a:latin typeface="Qanelas Medium" panose="00000600000000000000" pitchFamily="50" charset="-52"/>
                <a:cs typeface="Arial" pitchFamily="34" charset="0"/>
              </a:rPr>
              <a:t>Процесс управления финансами: Отчетность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38CD063-E3B4-4285-8879-2BB5F08D8C5B}"/>
              </a:ext>
            </a:extLst>
          </p:cNvPr>
          <p:cNvSpPr/>
          <p:nvPr/>
        </p:nvSpPr>
        <p:spPr>
          <a:xfrm>
            <a:off x="1069848" y="2574430"/>
            <a:ext cx="214135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ru-RU" sz="1200" dirty="0">
              <a:solidFill>
                <a:srgbClr val="3B2353"/>
              </a:solidFill>
              <a:latin typeface="Qanelas Medium" panose="00000600000000000000" pitchFamily="50" charset="-52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968BBE72-4FAD-4896-8BBA-16AFB19CABD2}"/>
              </a:ext>
            </a:extLst>
          </p:cNvPr>
          <p:cNvSpPr/>
          <p:nvPr/>
        </p:nvSpPr>
        <p:spPr>
          <a:xfrm>
            <a:off x="-343383" y="798653"/>
            <a:ext cx="4488225" cy="3819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546C76B-DB3C-413B-B9D5-2BDBE08700CF}"/>
              </a:ext>
            </a:extLst>
          </p:cNvPr>
          <p:cNvSpPr/>
          <p:nvPr/>
        </p:nvSpPr>
        <p:spPr>
          <a:xfrm>
            <a:off x="671592" y="2574134"/>
            <a:ext cx="38014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dirty="0">
                <a:solidFill>
                  <a:srgbClr val="3B2353"/>
                </a:solidFill>
                <a:latin typeface="Qanelas Medium" panose="00000600000000000000" pitchFamily="50" charset="-52"/>
              </a:rPr>
              <a:t>План доходов и расходов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FFA787F2-8433-4304-905E-C57C09A87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641" y="1975025"/>
            <a:ext cx="7738308" cy="4399728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500D4EA6-F0D4-4008-A9DF-78C3F416273E}"/>
              </a:ext>
            </a:extLst>
          </p:cNvPr>
          <p:cNvSpPr/>
          <p:nvPr/>
        </p:nvSpPr>
        <p:spPr>
          <a:xfrm>
            <a:off x="671592" y="3144811"/>
            <a:ext cx="2664269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600" dirty="0">
                <a:solidFill>
                  <a:srgbClr val="3B2353"/>
                </a:solidFill>
                <a:latin typeface="Qanelas" panose="00000500000000000000" pitchFamily="50" charset="-52"/>
              </a:rPr>
              <a:t>Отчетные формы БДР, БДДС, ПФХД и др. по структуре ЦФО и источникам  поступлений. Позволяют рассчитывать промежуточные финансовые результаты (остатки) и балансировать показатели.</a:t>
            </a:r>
          </a:p>
          <a:p>
            <a:pPr algn="just"/>
            <a:endParaRPr lang="ru-RU" sz="1200" dirty="0">
              <a:latin typeface="Qanelas 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A4EFCCB-726E-41A7-A886-E73B13CF25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760" y="6490001"/>
            <a:ext cx="732499" cy="27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1075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7BA6784-FB29-488D-936B-4151ED534A63}"/>
              </a:ext>
            </a:extLst>
          </p:cNvPr>
          <p:cNvSpPr/>
          <p:nvPr/>
        </p:nvSpPr>
        <p:spPr>
          <a:xfrm>
            <a:off x="343382" y="170778"/>
            <a:ext cx="11505236" cy="64044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9EAF60-4514-4FC1-8F42-2C68A407F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2420" y="741333"/>
            <a:ext cx="7381875" cy="714375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3B2353"/>
                </a:solidFill>
                <a:latin typeface="Qanelas Medium" panose="00000600000000000000" pitchFamily="50" charset="-52"/>
                <a:cs typeface="Arial" pitchFamily="34" charset="0"/>
              </a:rPr>
              <a:t>Процесс управления финансами: Отчетность</a:t>
            </a:r>
            <a:br>
              <a:rPr lang="ru-RU" sz="1400" dirty="0"/>
            </a:br>
            <a:endParaRPr lang="ru-RU" sz="14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FD9E6F2-4FB5-4F1D-96DE-7DF3BC0FE6C9}"/>
              </a:ext>
            </a:extLst>
          </p:cNvPr>
          <p:cNvSpPr/>
          <p:nvPr/>
        </p:nvSpPr>
        <p:spPr>
          <a:xfrm>
            <a:off x="577014" y="2223613"/>
            <a:ext cx="2670610" cy="330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100" dirty="0">
                <a:solidFill>
                  <a:srgbClr val="3B2353"/>
                </a:solidFill>
                <a:latin typeface="Qanelas" panose="00000500000000000000" pitchFamily="50" charset="-52"/>
              </a:rPr>
              <a:t>Доведение лимитов расходования возможно двумя способами которые могут быть реализованы как отдельно так и совместно: 1.Отражение суммы лимита в документе формирования потребности. Осуществляется при помощи специальной обработки по заранее внесенным в Систему данным лимитов. 2.Через контроль не превышения суммы лимита (заранее внесенным в Систему данным) суммой потребности. Контроль срабатывает при проведении документа и может быть учтен в одном из 3-х состояний: не контролировать, контролировать с оповещением при проведении документа, контролировать с оповещением и блокировкой проведения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53C60D-E43E-4CE0-8D8A-B1AAAA657B24}"/>
              </a:ext>
            </a:extLst>
          </p:cNvPr>
          <p:cNvSpPr txBox="1"/>
          <p:nvPr/>
        </p:nvSpPr>
        <p:spPr>
          <a:xfrm>
            <a:off x="578214" y="1771138"/>
            <a:ext cx="2373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dirty="0">
                <a:solidFill>
                  <a:srgbClr val="3B2353"/>
                </a:solidFill>
                <a:latin typeface="Qanelas Medium" panose="00000600000000000000" pitchFamily="50" charset="-52"/>
              </a:rPr>
              <a:t>Отражение лимитов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D11F1F3-3DC9-43FB-9397-73FF6A8E7109}"/>
              </a:ext>
            </a:extLst>
          </p:cNvPr>
          <p:cNvSpPr/>
          <p:nvPr/>
        </p:nvSpPr>
        <p:spPr>
          <a:xfrm>
            <a:off x="-343383" y="798653"/>
            <a:ext cx="4488225" cy="3819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013EEBE8-86DD-40D6-84E4-E49E5A7DA045}"/>
              </a:ext>
            </a:extLst>
          </p:cNvPr>
          <p:cNvGrpSpPr/>
          <p:nvPr/>
        </p:nvGrpSpPr>
        <p:grpSpPr>
          <a:xfrm>
            <a:off x="3524846" y="1533332"/>
            <a:ext cx="8140518" cy="4553842"/>
            <a:chOff x="330442" y="1504905"/>
            <a:chExt cx="8659090" cy="4772810"/>
          </a:xfrm>
        </p:grpSpPr>
        <p:pic>
          <p:nvPicPr>
            <p:cNvPr id="29" name="Picture 3">
              <a:extLst>
                <a:ext uri="{FF2B5EF4-FFF2-40B4-BE49-F238E27FC236}">
                  <a16:creationId xmlns:a16="http://schemas.microsoft.com/office/drawing/2014/main" id="{B53FAE80-BA3D-4831-AA2D-9D104F27C5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442" y="1926342"/>
              <a:ext cx="8647316" cy="3828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38942467-3EEF-4BE8-AAD4-DF863918D925}"/>
                </a:ext>
              </a:extLst>
            </p:cNvPr>
            <p:cNvSpPr/>
            <p:nvPr/>
          </p:nvSpPr>
          <p:spPr>
            <a:xfrm>
              <a:off x="395536" y="1504905"/>
              <a:ext cx="3168352" cy="36004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200" dirty="0">
                  <a:solidFill>
                    <a:schemeClr val="tx2">
                      <a:lumMod val="75000"/>
                    </a:schemeClr>
                  </a:solidFill>
                  <a:latin typeface="Qanelas" panose="00000500000000000000" pitchFamily="50" charset="-52"/>
                </a:rPr>
                <a:t>Запрошенные суммы финансирования</a:t>
              </a:r>
            </a:p>
          </p:txBody>
        </p:sp>
        <p:sp>
          <p:nvSpPr>
            <p:cNvPr id="31" name="Скругленный прямоугольник 11">
              <a:extLst>
                <a:ext uri="{FF2B5EF4-FFF2-40B4-BE49-F238E27FC236}">
                  <a16:creationId xmlns:a16="http://schemas.microsoft.com/office/drawing/2014/main" id="{42FA0A7F-0926-46B8-8C50-0B4C9A5D5D08}"/>
                </a:ext>
              </a:extLst>
            </p:cNvPr>
            <p:cNvSpPr/>
            <p:nvPr/>
          </p:nvSpPr>
          <p:spPr>
            <a:xfrm>
              <a:off x="1410380" y="1987503"/>
              <a:ext cx="4680917" cy="207329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2" name="Прямая со стрелкой 31">
              <a:extLst>
                <a:ext uri="{FF2B5EF4-FFF2-40B4-BE49-F238E27FC236}">
                  <a16:creationId xmlns:a16="http://schemas.microsoft.com/office/drawing/2014/main" id="{415FC87A-D164-4477-8257-6F174243C5B0}"/>
                </a:ext>
              </a:extLst>
            </p:cNvPr>
            <p:cNvCxnSpPr>
              <a:stCxn id="30" idx="2"/>
            </p:cNvCxnSpPr>
            <p:nvPr/>
          </p:nvCxnSpPr>
          <p:spPr>
            <a:xfrm>
              <a:off x="1979712" y="1864945"/>
              <a:ext cx="1021616" cy="2860199"/>
            </a:xfrm>
            <a:prstGeom prst="straightConnector1">
              <a:avLst/>
            </a:prstGeom>
            <a:noFill/>
            <a:ln w="12700">
              <a:solidFill>
                <a:schemeClr val="accent1"/>
              </a:solidFill>
              <a:headEnd type="oval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40414332-149E-43A7-ADD9-D2DBF338BCE2}"/>
                </a:ext>
              </a:extLst>
            </p:cNvPr>
            <p:cNvSpPr/>
            <p:nvPr/>
          </p:nvSpPr>
          <p:spPr>
            <a:xfrm>
              <a:off x="6215658" y="1504905"/>
              <a:ext cx="2605792" cy="36004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200" dirty="0">
                  <a:solidFill>
                    <a:schemeClr val="tx2">
                      <a:lumMod val="75000"/>
                    </a:schemeClr>
                  </a:solidFill>
                  <a:latin typeface="Qanelas" panose="00000500000000000000" pitchFamily="50" charset="-52"/>
                </a:rPr>
                <a:t>Сумма лимита</a:t>
              </a:r>
            </a:p>
          </p:txBody>
        </p:sp>
        <p:sp>
          <p:nvSpPr>
            <p:cNvPr id="34" name="Скругленный прямоугольник 27">
              <a:extLst>
                <a:ext uri="{FF2B5EF4-FFF2-40B4-BE49-F238E27FC236}">
                  <a16:creationId xmlns:a16="http://schemas.microsoft.com/office/drawing/2014/main" id="{28445BB1-4B5A-486F-9AFC-C64E2B3C484C}"/>
                </a:ext>
              </a:extLst>
            </p:cNvPr>
            <p:cNvSpPr/>
            <p:nvPr/>
          </p:nvSpPr>
          <p:spPr>
            <a:xfrm>
              <a:off x="6959954" y="2924944"/>
              <a:ext cx="2029578" cy="269502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5" name="Прямая со стрелкой 34">
              <a:extLst>
                <a:ext uri="{FF2B5EF4-FFF2-40B4-BE49-F238E27FC236}">
                  <a16:creationId xmlns:a16="http://schemas.microsoft.com/office/drawing/2014/main" id="{9A5FBFA5-8D11-4177-9668-5C323F26C649}"/>
                </a:ext>
              </a:extLst>
            </p:cNvPr>
            <p:cNvCxnSpPr>
              <a:stCxn id="33" idx="2"/>
              <a:endCxn id="34" idx="0"/>
            </p:cNvCxnSpPr>
            <p:nvPr/>
          </p:nvCxnSpPr>
          <p:spPr>
            <a:xfrm>
              <a:off x="7518554" y="1864945"/>
              <a:ext cx="456189" cy="1059999"/>
            </a:xfrm>
            <a:prstGeom prst="straightConnector1">
              <a:avLst/>
            </a:prstGeom>
            <a:noFill/>
            <a:ln w="12700">
              <a:solidFill>
                <a:schemeClr val="accent1"/>
              </a:solidFill>
              <a:headEnd type="oval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6" name="Скругленный прямоугольник 29">
              <a:extLst>
                <a:ext uri="{FF2B5EF4-FFF2-40B4-BE49-F238E27FC236}">
                  <a16:creationId xmlns:a16="http://schemas.microsoft.com/office/drawing/2014/main" id="{CE019597-55E6-4A51-AC8F-8EEE23DD8796}"/>
                </a:ext>
              </a:extLst>
            </p:cNvPr>
            <p:cNvSpPr/>
            <p:nvPr/>
          </p:nvSpPr>
          <p:spPr>
            <a:xfrm>
              <a:off x="7170554" y="3250126"/>
              <a:ext cx="1675948" cy="296452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Скругленный прямоугольник 30">
              <a:extLst>
                <a:ext uri="{FF2B5EF4-FFF2-40B4-BE49-F238E27FC236}">
                  <a16:creationId xmlns:a16="http://schemas.microsoft.com/office/drawing/2014/main" id="{AE694F67-8C0C-4CDD-B06B-C5B9B0C101F4}"/>
                </a:ext>
              </a:extLst>
            </p:cNvPr>
            <p:cNvSpPr/>
            <p:nvPr/>
          </p:nvSpPr>
          <p:spPr>
            <a:xfrm>
              <a:off x="4911361" y="4187153"/>
              <a:ext cx="1026578" cy="1469293"/>
            </a:xfrm>
            <a:prstGeom prst="roundRect">
              <a:avLst>
                <a:gd name="adj" fmla="val 3785"/>
              </a:avLst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Прямоугольник 49">
              <a:extLst>
                <a:ext uri="{FF2B5EF4-FFF2-40B4-BE49-F238E27FC236}">
                  <a16:creationId xmlns:a16="http://schemas.microsoft.com/office/drawing/2014/main" id="{F62855D1-BCC3-4DFC-8787-E629F7BE4773}"/>
                </a:ext>
              </a:extLst>
            </p:cNvPr>
            <p:cNvSpPr/>
            <p:nvPr/>
          </p:nvSpPr>
          <p:spPr>
            <a:xfrm>
              <a:off x="6612490" y="5917675"/>
              <a:ext cx="2208960" cy="36004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200" dirty="0">
                  <a:solidFill>
                    <a:schemeClr val="tx2">
                      <a:lumMod val="75000"/>
                    </a:schemeClr>
                  </a:solidFill>
                  <a:latin typeface="Qanelas" panose="00000500000000000000" pitchFamily="50" charset="-52"/>
                </a:rPr>
                <a:t>Сумма потребности</a:t>
              </a:r>
            </a:p>
          </p:txBody>
        </p:sp>
        <p:cxnSp>
          <p:nvCxnSpPr>
            <p:cNvPr id="51" name="Прямая со стрелкой 50">
              <a:extLst>
                <a:ext uri="{FF2B5EF4-FFF2-40B4-BE49-F238E27FC236}">
                  <a16:creationId xmlns:a16="http://schemas.microsoft.com/office/drawing/2014/main" id="{0DAD65C8-9442-4C3C-82B5-C258BB9EE7C0}"/>
                </a:ext>
              </a:extLst>
            </p:cNvPr>
            <p:cNvCxnSpPr>
              <a:stCxn id="50" idx="0"/>
              <a:endCxn id="56" idx="2"/>
            </p:cNvCxnSpPr>
            <p:nvPr/>
          </p:nvCxnSpPr>
          <p:spPr>
            <a:xfrm flipV="1">
              <a:off x="7716970" y="3533103"/>
              <a:ext cx="305640" cy="2384572"/>
            </a:xfrm>
            <a:prstGeom prst="straightConnector1">
              <a:avLst/>
            </a:prstGeom>
            <a:noFill/>
            <a:ln w="12700">
              <a:solidFill>
                <a:schemeClr val="accent1"/>
              </a:solidFill>
              <a:headEnd type="oval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52" name="Прямоугольник 51">
              <a:extLst>
                <a:ext uri="{FF2B5EF4-FFF2-40B4-BE49-F238E27FC236}">
                  <a16:creationId xmlns:a16="http://schemas.microsoft.com/office/drawing/2014/main" id="{3AB85AF3-09F5-491B-9C0C-FDD5195D7398}"/>
                </a:ext>
              </a:extLst>
            </p:cNvPr>
            <p:cNvSpPr/>
            <p:nvPr/>
          </p:nvSpPr>
          <p:spPr>
            <a:xfrm>
              <a:off x="395536" y="5902714"/>
              <a:ext cx="2605792" cy="36004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200" dirty="0">
                  <a:solidFill>
                    <a:schemeClr val="tx2">
                      <a:lumMod val="75000"/>
                    </a:schemeClr>
                  </a:solidFill>
                  <a:latin typeface="Qanelas" panose="00000500000000000000" pitchFamily="50" charset="-52"/>
                </a:rPr>
                <a:t>Весовые коэффициенты ЦФО</a:t>
              </a:r>
            </a:p>
          </p:txBody>
        </p:sp>
        <p:cxnSp>
          <p:nvCxnSpPr>
            <p:cNvPr id="53" name="Прямая со стрелкой 52">
              <a:extLst>
                <a:ext uri="{FF2B5EF4-FFF2-40B4-BE49-F238E27FC236}">
                  <a16:creationId xmlns:a16="http://schemas.microsoft.com/office/drawing/2014/main" id="{5791B51B-9306-4A1C-8676-6F966CFAAA0B}"/>
                </a:ext>
              </a:extLst>
            </p:cNvPr>
            <p:cNvCxnSpPr>
              <a:stCxn id="52" idx="0"/>
            </p:cNvCxnSpPr>
            <p:nvPr/>
          </p:nvCxnSpPr>
          <p:spPr>
            <a:xfrm flipV="1">
              <a:off x="1698432" y="5208921"/>
              <a:ext cx="2513528" cy="693793"/>
            </a:xfrm>
            <a:prstGeom prst="straightConnector1">
              <a:avLst/>
            </a:prstGeom>
            <a:noFill/>
            <a:ln w="12700">
              <a:solidFill>
                <a:schemeClr val="accent1"/>
              </a:solidFill>
              <a:headEnd type="oval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54" name="Прямоугольник 53">
              <a:extLst>
                <a:ext uri="{FF2B5EF4-FFF2-40B4-BE49-F238E27FC236}">
                  <a16:creationId xmlns:a16="http://schemas.microsoft.com/office/drawing/2014/main" id="{A41D1556-4CA1-4C40-9660-51E9237C1FB0}"/>
                </a:ext>
              </a:extLst>
            </p:cNvPr>
            <p:cNvSpPr/>
            <p:nvPr/>
          </p:nvSpPr>
          <p:spPr>
            <a:xfrm>
              <a:off x="3717549" y="5902714"/>
              <a:ext cx="2235962" cy="36004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200" dirty="0">
                  <a:solidFill>
                    <a:schemeClr val="tx2">
                      <a:lumMod val="75000"/>
                    </a:schemeClr>
                  </a:solidFill>
                  <a:latin typeface="Qanelas" panose="00000500000000000000" pitchFamily="50" charset="-52"/>
                </a:rPr>
                <a:t>Доведенные лимиты по ЦФО</a:t>
              </a:r>
            </a:p>
          </p:txBody>
        </p:sp>
        <p:cxnSp>
          <p:nvCxnSpPr>
            <p:cNvPr id="55" name="Прямая со стрелкой 54">
              <a:extLst>
                <a:ext uri="{FF2B5EF4-FFF2-40B4-BE49-F238E27FC236}">
                  <a16:creationId xmlns:a16="http://schemas.microsoft.com/office/drawing/2014/main" id="{F7A73038-2B10-4D1F-9EB5-EF6B2F9AB19B}"/>
                </a:ext>
              </a:extLst>
            </p:cNvPr>
            <p:cNvCxnSpPr>
              <a:stCxn id="54" idx="0"/>
            </p:cNvCxnSpPr>
            <p:nvPr/>
          </p:nvCxnSpPr>
          <p:spPr>
            <a:xfrm flipV="1">
              <a:off x="4835530" y="5313734"/>
              <a:ext cx="447172" cy="588980"/>
            </a:xfrm>
            <a:prstGeom prst="straightConnector1">
              <a:avLst/>
            </a:prstGeom>
            <a:noFill/>
            <a:ln w="12700">
              <a:solidFill>
                <a:schemeClr val="accent1"/>
              </a:solidFill>
              <a:headEnd type="oval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9261F77-604C-4E8E-B325-A5154817C7C9}"/>
                </a:ext>
              </a:extLst>
            </p:cNvPr>
            <p:cNvSpPr txBox="1"/>
            <p:nvPr/>
          </p:nvSpPr>
          <p:spPr>
            <a:xfrm>
              <a:off x="7223770" y="3271493"/>
              <a:ext cx="1597680" cy="2616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ru-RU" sz="1100" dirty="0"/>
                <a:t>Сумма: </a:t>
              </a:r>
              <a:r>
                <a:rPr lang="en-US" sz="1100" dirty="0"/>
                <a:t>5</a:t>
              </a:r>
              <a:r>
                <a:rPr lang="ru-RU" sz="1100" dirty="0"/>
                <a:t> </a:t>
              </a:r>
              <a:r>
                <a:rPr lang="en-US" sz="1100" dirty="0"/>
                <a:t>055</a:t>
              </a:r>
              <a:r>
                <a:rPr lang="ru-RU" sz="1100" dirty="0"/>
                <a:t> </a:t>
              </a:r>
              <a:r>
                <a:rPr lang="en-US" sz="1100" dirty="0"/>
                <a:t>093,76</a:t>
              </a:r>
              <a:endParaRPr lang="ru-RU" sz="1100" dirty="0"/>
            </a:p>
          </p:txBody>
        </p:sp>
      </p:grp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C61A611-B581-4068-8504-4E71624AE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399" y="6296373"/>
            <a:ext cx="732499" cy="27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3871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BDD945C7-A0A4-4732-A0F7-F82D35F3E4E5}"/>
              </a:ext>
            </a:extLst>
          </p:cNvPr>
          <p:cNvSpPr/>
          <p:nvPr/>
        </p:nvSpPr>
        <p:spPr>
          <a:xfrm>
            <a:off x="343382" y="226785"/>
            <a:ext cx="11505236" cy="64044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1 Подзаголовок низ">
            <a:extLst>
              <a:ext uri="{FF2B5EF4-FFF2-40B4-BE49-F238E27FC236}">
                <a16:creationId xmlns:a16="http://schemas.microsoft.com/office/drawing/2014/main" id="{DBA9D8C1-618F-4DEC-9337-9C184B655050}"/>
              </a:ext>
            </a:extLst>
          </p:cNvPr>
          <p:cNvSpPr txBox="1"/>
          <p:nvPr/>
        </p:nvSpPr>
        <p:spPr>
          <a:xfrm>
            <a:off x="3511027" y="720723"/>
            <a:ext cx="8971406" cy="500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400" b="1" dirty="0">
                <a:solidFill>
                  <a:srgbClr val="3B2353"/>
                </a:solidFill>
                <a:latin typeface="Qanelas Medium" panose="00000600000000000000" pitchFamily="50" charset="-52"/>
                <a:cs typeface="Arial" pitchFamily="34" charset="0"/>
              </a:rPr>
              <a:t>Анализ движений и контроль остатков по фондам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38CD063-E3B4-4285-8879-2BB5F08D8C5B}"/>
              </a:ext>
            </a:extLst>
          </p:cNvPr>
          <p:cNvSpPr/>
          <p:nvPr/>
        </p:nvSpPr>
        <p:spPr>
          <a:xfrm>
            <a:off x="800603" y="2820827"/>
            <a:ext cx="265840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dirty="0">
                <a:solidFill>
                  <a:srgbClr val="3B2353"/>
                </a:solidFill>
                <a:latin typeface="Qanelas" panose="00000500000000000000" pitchFamily="50" charset="-52"/>
              </a:rPr>
              <a:t>Для анализа движений и контроля остатков средств фондов, используется отчет по показателям бюджетирования (Аналитический блок)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968BBE72-4FAD-4896-8BBA-16AFB19CABD2}"/>
              </a:ext>
            </a:extLst>
          </p:cNvPr>
          <p:cNvSpPr/>
          <p:nvPr/>
        </p:nvSpPr>
        <p:spPr>
          <a:xfrm>
            <a:off x="-343383" y="798653"/>
            <a:ext cx="4488225" cy="3819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4B606ED0-E2EA-4F6B-B420-9DD281460E9B}"/>
              </a:ext>
            </a:extLst>
          </p:cNvPr>
          <p:cNvGrpSpPr/>
          <p:nvPr/>
        </p:nvGrpSpPr>
        <p:grpSpPr>
          <a:xfrm>
            <a:off x="3749652" y="1463041"/>
            <a:ext cx="7830687" cy="5024694"/>
            <a:chOff x="913596" y="1442174"/>
            <a:chExt cx="7435498" cy="4760133"/>
          </a:xfrm>
        </p:grpSpPr>
        <p:pic>
          <p:nvPicPr>
            <p:cNvPr id="35" name="Picture 2">
              <a:extLst>
                <a:ext uri="{FF2B5EF4-FFF2-40B4-BE49-F238E27FC236}">
                  <a16:creationId xmlns:a16="http://schemas.microsoft.com/office/drawing/2014/main" id="{E530DA41-3992-4733-BDDA-78D337E141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3596" y="1935387"/>
              <a:ext cx="6682740" cy="3756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5433735-0DD3-41F9-AECB-59C775254839}"/>
                </a:ext>
              </a:extLst>
            </p:cNvPr>
            <p:cNvSpPr txBox="1"/>
            <p:nvPr/>
          </p:nvSpPr>
          <p:spPr>
            <a:xfrm>
              <a:off x="913596" y="1442174"/>
              <a:ext cx="2304256" cy="307777"/>
            </a:xfrm>
            <a:prstGeom prst="rect">
              <a:avLst/>
            </a:prstGeom>
            <a:noFill/>
            <a:ln>
              <a:solidFill>
                <a:srgbClr val="93785B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rgbClr val="93785B"/>
                  </a:solidFill>
                </a:rPr>
                <a:t>Сумма отчислений в фонд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C24EFA0-3581-4422-8D64-5A5E34FEB09E}"/>
                </a:ext>
              </a:extLst>
            </p:cNvPr>
            <p:cNvSpPr txBox="1"/>
            <p:nvPr/>
          </p:nvSpPr>
          <p:spPr>
            <a:xfrm>
              <a:off x="3287228" y="1442174"/>
              <a:ext cx="2693665" cy="307777"/>
            </a:xfrm>
            <a:prstGeom prst="rect">
              <a:avLst/>
            </a:prstGeom>
            <a:noFill/>
            <a:ln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400">
                  <a:solidFill>
                    <a:srgbClr val="FF0000"/>
                  </a:solidFill>
                </a:defRPr>
              </a:lvl1pPr>
            </a:lstStyle>
            <a:p>
              <a:r>
                <a:rPr lang="ru-RU" dirty="0">
                  <a:solidFill>
                    <a:srgbClr val="7030A0"/>
                  </a:solidFill>
                </a:rPr>
                <a:t>Собственные средства ЦФО </a:t>
              </a:r>
            </a:p>
          </p:txBody>
        </p:sp>
        <p:sp>
          <p:nvSpPr>
            <p:cNvPr id="38" name="Скругленный прямоугольник 9">
              <a:extLst>
                <a:ext uri="{FF2B5EF4-FFF2-40B4-BE49-F238E27FC236}">
                  <a16:creationId xmlns:a16="http://schemas.microsoft.com/office/drawing/2014/main" id="{4307B125-7CE0-41B8-A4AC-27985DC1FB01}"/>
                </a:ext>
              </a:extLst>
            </p:cNvPr>
            <p:cNvSpPr/>
            <p:nvPr/>
          </p:nvSpPr>
          <p:spPr>
            <a:xfrm>
              <a:off x="3890485" y="3030007"/>
              <a:ext cx="1197694" cy="388238"/>
            </a:xfrm>
            <a:prstGeom prst="roundRect">
              <a:avLst>
                <a:gd name="adj" fmla="val 1483"/>
              </a:avLst>
            </a:prstGeom>
            <a:noFill/>
            <a:ln w="19050">
              <a:solidFill>
                <a:srgbClr val="9378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0" name="Прямая со стрелкой 39">
              <a:extLst>
                <a:ext uri="{FF2B5EF4-FFF2-40B4-BE49-F238E27FC236}">
                  <a16:creationId xmlns:a16="http://schemas.microsoft.com/office/drawing/2014/main" id="{B4588F4E-CE11-4037-B292-3A98CB0E1269}"/>
                </a:ext>
              </a:extLst>
            </p:cNvPr>
            <p:cNvCxnSpPr>
              <a:stCxn id="36" idx="2"/>
              <a:endCxn id="38" idx="1"/>
            </p:cNvCxnSpPr>
            <p:nvPr/>
          </p:nvCxnSpPr>
          <p:spPr>
            <a:xfrm>
              <a:off x="2065724" y="1749951"/>
              <a:ext cx="1824761" cy="1474175"/>
            </a:xfrm>
            <a:prstGeom prst="straightConnector1">
              <a:avLst/>
            </a:prstGeom>
            <a:noFill/>
            <a:ln w="12700">
              <a:solidFill>
                <a:srgbClr val="93785B"/>
              </a:solidFill>
              <a:headEnd type="oval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1" name="Прямая со стрелкой 40">
              <a:extLst>
                <a:ext uri="{FF2B5EF4-FFF2-40B4-BE49-F238E27FC236}">
                  <a16:creationId xmlns:a16="http://schemas.microsoft.com/office/drawing/2014/main" id="{FFFDC3A2-894B-4534-A965-19F5A130AA80}"/>
                </a:ext>
              </a:extLst>
            </p:cNvPr>
            <p:cNvCxnSpPr>
              <a:stCxn id="37" idx="2"/>
            </p:cNvCxnSpPr>
            <p:nvPr/>
          </p:nvCxnSpPr>
          <p:spPr>
            <a:xfrm flipH="1">
              <a:off x="4068787" y="1749951"/>
              <a:ext cx="565274" cy="1874028"/>
            </a:xfrm>
            <a:prstGeom prst="straightConnector1">
              <a:avLst/>
            </a:prstGeom>
            <a:noFill/>
            <a:ln w="12700">
              <a:solidFill>
                <a:srgbClr val="7030A0"/>
              </a:solidFill>
              <a:headEnd type="oval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42" name="Прямоугольник 41">
              <a:extLst>
                <a:ext uri="{FF2B5EF4-FFF2-40B4-BE49-F238E27FC236}">
                  <a16:creationId xmlns:a16="http://schemas.microsoft.com/office/drawing/2014/main" id="{E8F842D4-CBF0-4843-BD9C-401CA1A6B4E4}"/>
                </a:ext>
              </a:extLst>
            </p:cNvPr>
            <p:cNvSpPr/>
            <p:nvPr/>
          </p:nvSpPr>
          <p:spPr>
            <a:xfrm>
              <a:off x="5244278" y="3046388"/>
              <a:ext cx="1055913" cy="388236"/>
            </a:xfrm>
            <a:prstGeom prst="rect">
              <a:avLst/>
            </a:prstGeom>
            <a:noFill/>
            <a:ln w="19050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495799F-1859-4AA6-AE7A-2CCE02F7CA8D}"/>
                </a:ext>
              </a:extLst>
            </p:cNvPr>
            <p:cNvSpPr txBox="1"/>
            <p:nvPr/>
          </p:nvSpPr>
          <p:spPr>
            <a:xfrm>
              <a:off x="6057068" y="1442174"/>
              <a:ext cx="2288157" cy="307777"/>
            </a:xfrm>
            <a:prstGeom prst="rect">
              <a:avLst/>
            </a:prstGeom>
            <a:noFill/>
            <a:ln>
              <a:solidFill>
                <a:srgbClr val="0000CC"/>
              </a:solidFill>
            </a:ln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400">
                  <a:solidFill>
                    <a:srgbClr val="FF0000"/>
                  </a:solidFill>
                </a:defRPr>
              </a:lvl1pPr>
            </a:lstStyle>
            <a:p>
              <a:pPr algn="ctr"/>
              <a:r>
                <a:rPr lang="ru-RU" dirty="0">
                  <a:solidFill>
                    <a:srgbClr val="0000CC"/>
                  </a:solidFill>
                </a:rPr>
                <a:t>Использование средств</a:t>
              </a:r>
            </a:p>
          </p:txBody>
        </p:sp>
        <p:cxnSp>
          <p:nvCxnSpPr>
            <p:cNvPr id="44" name="Прямая со стрелкой 43">
              <a:extLst>
                <a:ext uri="{FF2B5EF4-FFF2-40B4-BE49-F238E27FC236}">
                  <a16:creationId xmlns:a16="http://schemas.microsoft.com/office/drawing/2014/main" id="{81E9FBCB-E588-4663-9B0D-F0578DEDFFC8}"/>
                </a:ext>
              </a:extLst>
            </p:cNvPr>
            <p:cNvCxnSpPr>
              <a:stCxn id="43" idx="2"/>
              <a:endCxn id="48" idx="3"/>
            </p:cNvCxnSpPr>
            <p:nvPr/>
          </p:nvCxnSpPr>
          <p:spPr>
            <a:xfrm flipH="1">
              <a:off x="6294047" y="1749951"/>
              <a:ext cx="907100" cy="2181208"/>
            </a:xfrm>
            <a:prstGeom prst="straightConnector1">
              <a:avLst/>
            </a:prstGeom>
            <a:noFill/>
            <a:ln w="12700">
              <a:solidFill>
                <a:srgbClr val="0000CC"/>
              </a:solidFill>
              <a:headEnd type="oval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45" name="Скругленный прямоугольник 31">
              <a:extLst>
                <a:ext uri="{FF2B5EF4-FFF2-40B4-BE49-F238E27FC236}">
                  <a16:creationId xmlns:a16="http://schemas.microsoft.com/office/drawing/2014/main" id="{4A383B49-9BC4-4EA7-9F3F-B3389B69A63B}"/>
                </a:ext>
              </a:extLst>
            </p:cNvPr>
            <p:cNvSpPr/>
            <p:nvPr/>
          </p:nvSpPr>
          <p:spPr>
            <a:xfrm>
              <a:off x="3890486" y="4993490"/>
              <a:ext cx="1197694" cy="623442"/>
            </a:xfrm>
            <a:prstGeom prst="roundRect">
              <a:avLst>
                <a:gd name="adj" fmla="val 1483"/>
              </a:avLst>
            </a:prstGeom>
            <a:noFill/>
            <a:ln w="19050"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9748AC2-7A3B-4BB8-81F2-F037A87E73D5}"/>
                </a:ext>
              </a:extLst>
            </p:cNvPr>
            <p:cNvSpPr txBox="1"/>
            <p:nvPr/>
          </p:nvSpPr>
          <p:spPr>
            <a:xfrm>
              <a:off x="968775" y="5848654"/>
              <a:ext cx="4119404" cy="353653"/>
            </a:xfrm>
            <a:prstGeom prst="rect">
              <a:avLst/>
            </a:prstGeom>
            <a:noFill/>
            <a:ln w="19050"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ru-RU" sz="1400" dirty="0">
                  <a:solidFill>
                    <a:srgbClr val="00CC00"/>
                  </a:solidFill>
                </a:rPr>
                <a:t>Доведенные до ЦФО лимиты (из средств фонда) </a:t>
              </a:r>
            </a:p>
          </p:txBody>
        </p:sp>
        <p:cxnSp>
          <p:nvCxnSpPr>
            <p:cNvPr id="47" name="Прямая со стрелкой 46">
              <a:extLst>
                <a:ext uri="{FF2B5EF4-FFF2-40B4-BE49-F238E27FC236}">
                  <a16:creationId xmlns:a16="http://schemas.microsoft.com/office/drawing/2014/main" id="{8965806E-20F6-4916-90EE-EDCF38667F1F}"/>
                </a:ext>
              </a:extLst>
            </p:cNvPr>
            <p:cNvCxnSpPr>
              <a:stCxn id="46" idx="0"/>
              <a:endCxn id="45" idx="2"/>
            </p:cNvCxnSpPr>
            <p:nvPr/>
          </p:nvCxnSpPr>
          <p:spPr>
            <a:xfrm flipV="1">
              <a:off x="3028477" y="5616932"/>
              <a:ext cx="1460856" cy="231722"/>
            </a:xfrm>
            <a:prstGeom prst="straightConnector1">
              <a:avLst/>
            </a:prstGeom>
            <a:noFill/>
            <a:ln w="12700">
              <a:solidFill>
                <a:srgbClr val="00CC00"/>
              </a:solidFill>
              <a:headEnd type="oval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48" name="Прямоугольник 47">
              <a:extLst>
                <a:ext uri="{FF2B5EF4-FFF2-40B4-BE49-F238E27FC236}">
                  <a16:creationId xmlns:a16="http://schemas.microsoft.com/office/drawing/2014/main" id="{2E353768-15D3-4BD6-9FAE-18322E7E4003}"/>
                </a:ext>
              </a:extLst>
            </p:cNvPr>
            <p:cNvSpPr/>
            <p:nvPr/>
          </p:nvSpPr>
          <p:spPr>
            <a:xfrm>
              <a:off x="5244278" y="3813717"/>
              <a:ext cx="1049769" cy="234883"/>
            </a:xfrm>
            <a:prstGeom prst="rect">
              <a:avLst/>
            </a:prstGeom>
            <a:noFill/>
            <a:ln w="19050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9" name="Прямая со стрелкой 48">
              <a:extLst>
                <a:ext uri="{FF2B5EF4-FFF2-40B4-BE49-F238E27FC236}">
                  <a16:creationId xmlns:a16="http://schemas.microsoft.com/office/drawing/2014/main" id="{6B628F10-DA15-4F18-84B3-593919EC9A79}"/>
                </a:ext>
              </a:extLst>
            </p:cNvPr>
            <p:cNvCxnSpPr>
              <a:stCxn id="43" idx="2"/>
              <a:endCxn id="42" idx="0"/>
            </p:cNvCxnSpPr>
            <p:nvPr/>
          </p:nvCxnSpPr>
          <p:spPr>
            <a:xfrm flipH="1">
              <a:off x="5772235" y="1749951"/>
              <a:ext cx="1428912" cy="1296437"/>
            </a:xfrm>
            <a:prstGeom prst="straightConnector1">
              <a:avLst/>
            </a:prstGeom>
            <a:noFill/>
            <a:ln w="12700">
              <a:solidFill>
                <a:srgbClr val="0000CC"/>
              </a:solidFill>
              <a:headEnd type="oval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0" name="Прямая со стрелкой 49">
              <a:extLst>
                <a:ext uri="{FF2B5EF4-FFF2-40B4-BE49-F238E27FC236}">
                  <a16:creationId xmlns:a16="http://schemas.microsoft.com/office/drawing/2014/main" id="{370500E2-4EB7-4121-8E7E-E9B05F5D4EC0}"/>
                </a:ext>
              </a:extLst>
            </p:cNvPr>
            <p:cNvCxnSpPr>
              <a:stCxn id="48" idx="2"/>
              <a:endCxn id="45" idx="3"/>
            </p:cNvCxnSpPr>
            <p:nvPr/>
          </p:nvCxnSpPr>
          <p:spPr>
            <a:xfrm flipH="1">
              <a:off x="5088180" y="4048600"/>
              <a:ext cx="680983" cy="1256611"/>
            </a:xfrm>
            <a:prstGeom prst="straightConnector1">
              <a:avLst/>
            </a:prstGeom>
            <a:noFill/>
            <a:ln w="12700">
              <a:solidFill>
                <a:schemeClr val="tx2"/>
              </a:solidFill>
              <a:prstDash val="dash"/>
              <a:headEnd type="oval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id="{4F690F80-AE78-488C-AD9A-6411BADC632C}"/>
                </a:ext>
              </a:extLst>
            </p:cNvPr>
            <p:cNvSpPr/>
            <p:nvPr/>
          </p:nvSpPr>
          <p:spPr>
            <a:xfrm>
              <a:off x="3890485" y="3434626"/>
              <a:ext cx="1197694" cy="378705"/>
            </a:xfrm>
            <a:prstGeom prst="rect">
              <a:avLst/>
            </a:prstGeom>
            <a:no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6D6F18F7-D0BA-47BB-919B-CB9FB971572F}"/>
                </a:ext>
              </a:extLst>
            </p:cNvPr>
            <p:cNvSpPr txBox="1"/>
            <p:nvPr/>
          </p:nvSpPr>
          <p:spPr>
            <a:xfrm rot="16200000">
              <a:off x="7294244" y="4560404"/>
              <a:ext cx="1801923" cy="30777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400">
                  <a:solidFill>
                    <a:srgbClr val="FF0000"/>
                  </a:solidFill>
                </a:defRPr>
              </a:lvl1pPr>
            </a:lstStyle>
            <a:p>
              <a:pPr algn="ctr"/>
              <a:r>
                <a:rPr lang="ru-RU" dirty="0"/>
                <a:t>Контроль остатков </a:t>
              </a:r>
            </a:p>
          </p:txBody>
        </p:sp>
        <p:cxnSp>
          <p:nvCxnSpPr>
            <p:cNvPr id="53" name="Прямая со стрелкой 52">
              <a:extLst>
                <a:ext uri="{FF2B5EF4-FFF2-40B4-BE49-F238E27FC236}">
                  <a16:creationId xmlns:a16="http://schemas.microsoft.com/office/drawing/2014/main" id="{9CD03C2F-C3FC-4C2D-BD5B-36262CC8DAAD}"/>
                </a:ext>
              </a:extLst>
            </p:cNvPr>
            <p:cNvCxnSpPr>
              <a:stCxn id="52" idx="0"/>
            </p:cNvCxnSpPr>
            <p:nvPr/>
          </p:nvCxnSpPr>
          <p:spPr>
            <a:xfrm flipH="1">
              <a:off x="7452320" y="4714292"/>
              <a:ext cx="588997" cy="590919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headEnd type="oval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4" name="Прямая со стрелкой 53">
              <a:extLst>
                <a:ext uri="{FF2B5EF4-FFF2-40B4-BE49-F238E27FC236}">
                  <a16:creationId xmlns:a16="http://schemas.microsoft.com/office/drawing/2014/main" id="{27F65052-D53D-49FB-B656-0D1520C69D92}"/>
                </a:ext>
              </a:extLst>
            </p:cNvPr>
            <p:cNvCxnSpPr>
              <a:stCxn id="52" idx="0"/>
            </p:cNvCxnSpPr>
            <p:nvPr/>
          </p:nvCxnSpPr>
          <p:spPr>
            <a:xfrm flipH="1" flipV="1">
              <a:off x="7452320" y="4676905"/>
              <a:ext cx="588997" cy="37387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headEnd type="oval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C229D06-4697-4DF1-A0A5-BCEFD56413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399" y="6296373"/>
            <a:ext cx="732499" cy="27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711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E153A53A-BA2D-4034-8A5D-4B8919A53D7C}"/>
              </a:ext>
            </a:extLst>
          </p:cNvPr>
          <p:cNvSpPr/>
          <p:nvPr/>
        </p:nvSpPr>
        <p:spPr>
          <a:xfrm>
            <a:off x="310718" y="204185"/>
            <a:ext cx="11567604" cy="63652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689033" y="1252789"/>
            <a:ext cx="3568544" cy="912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33" dirty="0">
                <a:latin typeface="Qanelas Medium" panose="00000600000000000000" pitchFamily="50" charset="-52"/>
              </a:rPr>
              <a:t>«1С:Специалист по разработке и модификации прикладных решений на технологической платформе системы программ «1С:Предприятие 8.3»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6839E7B-78EA-4D3E-BFE1-951701C4709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42" y="3557665"/>
            <a:ext cx="1622796" cy="229260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802C40B-9CA1-41CE-8A94-23F5C1DFDA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789" y="3557665"/>
            <a:ext cx="1620871" cy="229260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BE9D89F-0D43-40EF-AC1C-96E65858FE7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465" y="3340816"/>
            <a:ext cx="1958200" cy="277109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6C2A680-6C20-4115-8F73-137B106AFFD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8"/>
          <a:stretch/>
        </p:blipFill>
        <p:spPr>
          <a:xfrm>
            <a:off x="7405083" y="3340816"/>
            <a:ext cx="1964781" cy="277109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623853E-058A-4AA8-AB64-5861359ED3C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590" y="3118044"/>
            <a:ext cx="2310569" cy="3262661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2C949E1F-C542-4C8D-8988-8624F78E0466}"/>
              </a:ext>
            </a:extLst>
          </p:cNvPr>
          <p:cNvSpPr/>
          <p:nvPr/>
        </p:nvSpPr>
        <p:spPr>
          <a:xfrm>
            <a:off x="1242777" y="1252788"/>
            <a:ext cx="2813672" cy="502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33" dirty="0">
                <a:latin typeface="Qanelas Medium" panose="00000600000000000000" pitchFamily="50" charset="-52"/>
              </a:rPr>
              <a:t>«1С:Эксперт по технологическим вопросам»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C4066718-E7C5-4E0B-A99E-72A8F90E69EF}"/>
              </a:ext>
            </a:extLst>
          </p:cNvPr>
          <p:cNvSpPr/>
          <p:nvPr/>
        </p:nvSpPr>
        <p:spPr>
          <a:xfrm>
            <a:off x="1242778" y="1923840"/>
            <a:ext cx="2839593" cy="502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33" dirty="0">
                <a:latin typeface="Qanelas Medium" panose="00000600000000000000" pitchFamily="50" charset="-52"/>
              </a:rPr>
              <a:t>«1С:Руководитель Корпоративных проектов»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A052BC8D-CDE8-4409-BD31-5F7C2B18F29F}"/>
              </a:ext>
            </a:extLst>
          </p:cNvPr>
          <p:cNvSpPr/>
          <p:nvPr/>
        </p:nvSpPr>
        <p:spPr>
          <a:xfrm>
            <a:off x="4361012" y="2611967"/>
            <a:ext cx="2465740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33" dirty="0">
                <a:latin typeface="Qanelas Medium" panose="00000600000000000000" pitchFamily="50" charset="-52"/>
              </a:rPr>
              <a:t>«1С:Руководитель проектов»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5117A83C-97FF-42AD-9D03-9BF551EF84B5}"/>
              </a:ext>
            </a:extLst>
          </p:cNvPr>
          <p:cNvSpPr/>
          <p:nvPr/>
        </p:nvSpPr>
        <p:spPr>
          <a:xfrm>
            <a:off x="4361012" y="1252788"/>
            <a:ext cx="2746701" cy="502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33" dirty="0">
                <a:latin typeface="Qanelas Medium" panose="00000600000000000000" pitchFamily="50" charset="-52"/>
              </a:rPr>
              <a:t>«1С:Специалист-консультант» по документообороту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81147486-3FB4-4ED8-B729-59CF8327F2ED}"/>
              </a:ext>
            </a:extLst>
          </p:cNvPr>
          <p:cNvSpPr/>
          <p:nvPr/>
        </p:nvSpPr>
        <p:spPr>
          <a:xfrm>
            <a:off x="4361013" y="1910537"/>
            <a:ext cx="2148711" cy="502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33" dirty="0">
                <a:latin typeface="Qanelas Medium" panose="00000600000000000000" pitchFamily="50" charset="-52"/>
              </a:rPr>
              <a:t>«1С:Профессионал» </a:t>
            </a:r>
            <a:br>
              <a:rPr lang="ru-RU" sz="1333" dirty="0">
                <a:latin typeface="Qanelas Medium" panose="00000600000000000000" pitchFamily="50" charset="-52"/>
              </a:rPr>
            </a:br>
            <a:r>
              <a:rPr lang="ru-RU" sz="1333" dirty="0">
                <a:latin typeface="Qanelas Medium" panose="00000600000000000000" pitchFamily="50" charset="-52"/>
              </a:rPr>
              <a:t>по документообороту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5389AAF4-D060-4088-83AE-B606961F583B}"/>
              </a:ext>
            </a:extLst>
          </p:cNvPr>
          <p:cNvSpPr/>
          <p:nvPr/>
        </p:nvSpPr>
        <p:spPr>
          <a:xfrm>
            <a:off x="1242778" y="2641922"/>
            <a:ext cx="1814920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33" dirty="0">
                <a:latin typeface="Qanelas Medium" panose="00000600000000000000" pitchFamily="50" charset="-52"/>
              </a:rPr>
              <a:t>Преподаватель ЦСО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E5EE69B7-7EFF-499B-8D15-4883B62D0F12}"/>
              </a:ext>
            </a:extLst>
          </p:cNvPr>
          <p:cNvSpPr/>
          <p:nvPr/>
        </p:nvSpPr>
        <p:spPr>
          <a:xfrm>
            <a:off x="7752241" y="2313690"/>
            <a:ext cx="1476686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33" dirty="0">
                <a:latin typeface="Qanelas Medium" panose="00000600000000000000" pitchFamily="50" charset="-52"/>
              </a:rPr>
              <a:t>И многие другие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CB6E3EED-70C8-4F27-B626-082D869F7C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4579" y="1350789"/>
            <a:ext cx="86695" cy="14862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F36EA89D-4D24-4572-A18D-63FDA0A530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4578" y="2038915"/>
            <a:ext cx="86695" cy="14862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8160A529-32D0-46C6-8936-CCBCEA1673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4578" y="2737902"/>
            <a:ext cx="86695" cy="148620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B7F7373C-7E28-469B-8863-492B0ED05E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1882" y="1350789"/>
            <a:ext cx="86695" cy="14862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B848F433-5224-420D-9878-90670A82C6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1881" y="1988113"/>
            <a:ext cx="86695" cy="14862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88CE7D4B-6E48-4A40-A4BA-B14AF9F3E4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1881" y="2696663"/>
            <a:ext cx="86695" cy="14862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C207C6B1-3CFE-475C-87F6-CC6AFE1E01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39626" y="1350789"/>
            <a:ext cx="86695" cy="148620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9FF604DA-F4AA-4391-A03A-BB6C732CDB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39625" y="2403526"/>
            <a:ext cx="86695" cy="148620"/>
          </a:xfrm>
          <a:prstGeom prst="rect">
            <a:avLst/>
          </a:prstGeom>
        </p:spPr>
      </p:pic>
      <p:sp>
        <p:nvSpPr>
          <p:cNvPr id="30" name="1 Подзаголовок низ">
            <a:extLst>
              <a:ext uri="{FF2B5EF4-FFF2-40B4-BE49-F238E27FC236}">
                <a16:creationId xmlns:a16="http://schemas.microsoft.com/office/drawing/2014/main" id="{B604D04A-A396-43C8-A90E-2A1D0A018B97}"/>
              </a:ext>
            </a:extLst>
          </p:cNvPr>
          <p:cNvSpPr txBox="1"/>
          <p:nvPr/>
        </p:nvSpPr>
        <p:spPr>
          <a:xfrm>
            <a:off x="4201920" y="439786"/>
            <a:ext cx="6962104" cy="544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667" b="1" cap="all" dirty="0">
                <a:solidFill>
                  <a:srgbClr val="3B2353"/>
                </a:solidFill>
                <a:latin typeface="Qanelas Medium" panose="00000600000000000000" pitchFamily="50" charset="-52"/>
              </a:rPr>
              <a:t>Компетенции</a:t>
            </a:r>
            <a:r>
              <a:rPr lang="ru-RU" sz="2667" b="1" cap="all" dirty="0">
                <a:solidFill>
                  <a:srgbClr val="3B2353"/>
                </a:solidFill>
                <a:latin typeface="Qanelas" panose="00000500000000000000" pitchFamily="50" charset="-52"/>
              </a:rPr>
              <a:t> </a:t>
            </a:r>
            <a:r>
              <a:rPr lang="ru-RU" sz="2667" b="1" cap="all" dirty="0">
                <a:solidFill>
                  <a:srgbClr val="3B2353"/>
                </a:solidFill>
                <a:latin typeface="Qanelas Medium" panose="00000600000000000000" pitchFamily="50" charset="-52"/>
              </a:rPr>
              <a:t>сотрудников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8E52709-4CC7-44FD-A227-9DB9442AB2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399" y="6296373"/>
            <a:ext cx="732499" cy="27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1002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BDD945C7-A0A4-4732-A0F7-F82D35F3E4E5}"/>
              </a:ext>
            </a:extLst>
          </p:cNvPr>
          <p:cNvSpPr/>
          <p:nvPr/>
        </p:nvSpPr>
        <p:spPr>
          <a:xfrm>
            <a:off x="343382" y="226785"/>
            <a:ext cx="11505236" cy="64044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1 Подзаголовок низ">
            <a:extLst>
              <a:ext uri="{FF2B5EF4-FFF2-40B4-BE49-F238E27FC236}">
                <a16:creationId xmlns:a16="http://schemas.microsoft.com/office/drawing/2014/main" id="{DBA9D8C1-618F-4DEC-9337-9C184B655050}"/>
              </a:ext>
            </a:extLst>
          </p:cNvPr>
          <p:cNvSpPr txBox="1"/>
          <p:nvPr/>
        </p:nvSpPr>
        <p:spPr>
          <a:xfrm>
            <a:off x="4144841" y="649814"/>
            <a:ext cx="7409335" cy="500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400" b="1" dirty="0">
                <a:solidFill>
                  <a:srgbClr val="3B2353"/>
                </a:solidFill>
                <a:latin typeface="Qanelas Medium" panose="00000600000000000000" pitchFamily="50" charset="-52"/>
                <a:cs typeface="Arial" pitchFamily="34" charset="0"/>
              </a:rPr>
              <a:t>Процесс управления финансами: Отчетность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38CD063-E3B4-4285-8879-2BB5F08D8C5B}"/>
              </a:ext>
            </a:extLst>
          </p:cNvPr>
          <p:cNvSpPr/>
          <p:nvPr/>
        </p:nvSpPr>
        <p:spPr>
          <a:xfrm>
            <a:off x="837535" y="3259207"/>
            <a:ext cx="271948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3B2353"/>
                </a:solidFill>
                <a:latin typeface="Qanelas" panose="00000500000000000000" pitchFamily="50" charset="-52"/>
              </a:rPr>
              <a:t>Для анализа отклонений, возникающих между плановыми и полученными фактическими данными в Системе используется отчет вида «План-факт анализ»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32057505-89D1-4674-8D21-2D47D1248523}"/>
              </a:ext>
            </a:extLst>
          </p:cNvPr>
          <p:cNvGrpSpPr/>
          <p:nvPr/>
        </p:nvGrpSpPr>
        <p:grpSpPr>
          <a:xfrm>
            <a:off x="3426569" y="1566984"/>
            <a:ext cx="8222329" cy="4647646"/>
            <a:chOff x="395536" y="1452904"/>
            <a:chExt cx="8260060" cy="4712731"/>
          </a:xfrm>
        </p:grpSpPr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E59A16CB-4E83-4FD4-B35A-09B9EE37E0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015" y="1677455"/>
              <a:ext cx="7612380" cy="448818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Скругленный прямоугольник 15">
              <a:extLst>
                <a:ext uri="{FF2B5EF4-FFF2-40B4-BE49-F238E27FC236}">
                  <a16:creationId xmlns:a16="http://schemas.microsoft.com/office/drawing/2014/main" id="{A6D88818-BBE7-4A3B-B000-D74224B42546}"/>
                </a:ext>
              </a:extLst>
            </p:cNvPr>
            <p:cNvSpPr/>
            <p:nvPr/>
          </p:nvSpPr>
          <p:spPr>
            <a:xfrm>
              <a:off x="4093040" y="2040509"/>
              <a:ext cx="3143256" cy="225762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22" name="Скругленный прямоугольник 17">
              <a:extLst>
                <a:ext uri="{FF2B5EF4-FFF2-40B4-BE49-F238E27FC236}">
                  <a16:creationId xmlns:a16="http://schemas.microsoft.com/office/drawing/2014/main" id="{E31D23E3-0107-4A84-BE5F-4F86905C6195}"/>
                </a:ext>
              </a:extLst>
            </p:cNvPr>
            <p:cNvSpPr/>
            <p:nvPr/>
          </p:nvSpPr>
          <p:spPr>
            <a:xfrm>
              <a:off x="858315" y="2047436"/>
              <a:ext cx="3070040" cy="218835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23" name="Скругленный прямоугольник 21">
              <a:extLst>
                <a:ext uri="{FF2B5EF4-FFF2-40B4-BE49-F238E27FC236}">
                  <a16:creationId xmlns:a16="http://schemas.microsoft.com/office/drawing/2014/main" id="{EAB0B67F-0307-45F2-96CD-C4D73E48C798}"/>
                </a:ext>
              </a:extLst>
            </p:cNvPr>
            <p:cNvSpPr/>
            <p:nvPr/>
          </p:nvSpPr>
          <p:spPr>
            <a:xfrm>
              <a:off x="1907704" y="2564904"/>
              <a:ext cx="2185336" cy="225762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24" name="Скругленный прямоугольник 22">
              <a:extLst>
                <a:ext uri="{FF2B5EF4-FFF2-40B4-BE49-F238E27FC236}">
                  <a16:creationId xmlns:a16="http://schemas.microsoft.com/office/drawing/2014/main" id="{486FA4AC-308C-4BDE-A242-8D88D837EE43}"/>
                </a:ext>
              </a:extLst>
            </p:cNvPr>
            <p:cNvSpPr/>
            <p:nvPr/>
          </p:nvSpPr>
          <p:spPr>
            <a:xfrm>
              <a:off x="6937250" y="1452904"/>
              <a:ext cx="1718346" cy="436960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333" dirty="0"/>
                <a:t>Расчет отклонений</a:t>
              </a:r>
            </a:p>
          </p:txBody>
        </p:sp>
        <p:cxnSp>
          <p:nvCxnSpPr>
            <p:cNvPr id="25" name="Прямая со стрелкой 24">
              <a:extLst>
                <a:ext uri="{FF2B5EF4-FFF2-40B4-BE49-F238E27FC236}">
                  <a16:creationId xmlns:a16="http://schemas.microsoft.com/office/drawing/2014/main" id="{A41C21B9-BB64-4B4D-B348-4922AF98242C}"/>
                </a:ext>
              </a:extLst>
            </p:cNvPr>
            <p:cNvCxnSpPr>
              <a:stCxn id="24" idx="2"/>
            </p:cNvCxnSpPr>
            <p:nvPr/>
          </p:nvCxnSpPr>
          <p:spPr>
            <a:xfrm flipH="1">
              <a:off x="6444208" y="1889864"/>
              <a:ext cx="1352215" cy="1683152"/>
            </a:xfrm>
            <a:prstGeom prst="straightConnector1">
              <a:avLst/>
            </a:prstGeom>
            <a:ln w="12700">
              <a:solidFill>
                <a:schemeClr val="accent1"/>
              </a:solidFill>
              <a:headEnd type="oval"/>
              <a:tailEnd type="stealth" w="lg" len="lg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Прямая со стрелкой 25">
              <a:extLst>
                <a:ext uri="{FF2B5EF4-FFF2-40B4-BE49-F238E27FC236}">
                  <a16:creationId xmlns:a16="http://schemas.microsoft.com/office/drawing/2014/main" id="{2D5720A9-8D9C-498B-8A9B-0467E604F4EF}"/>
                </a:ext>
              </a:extLst>
            </p:cNvPr>
            <p:cNvCxnSpPr>
              <a:stCxn id="24" idx="2"/>
            </p:cNvCxnSpPr>
            <p:nvPr/>
          </p:nvCxnSpPr>
          <p:spPr>
            <a:xfrm>
              <a:off x="7796423" y="1889864"/>
              <a:ext cx="0" cy="1683152"/>
            </a:xfrm>
            <a:prstGeom prst="straightConnector1">
              <a:avLst/>
            </a:prstGeom>
            <a:ln w="12700">
              <a:solidFill>
                <a:schemeClr val="accent1"/>
              </a:solidFill>
              <a:headEnd type="oval"/>
              <a:tailEnd type="stealth" w="lg" len="lg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7" name="Скругленный прямоугольник 24">
              <a:extLst>
                <a:ext uri="{FF2B5EF4-FFF2-40B4-BE49-F238E27FC236}">
                  <a16:creationId xmlns:a16="http://schemas.microsoft.com/office/drawing/2014/main" id="{81E9C93A-6899-466C-9902-06B043F043EF}"/>
                </a:ext>
              </a:extLst>
            </p:cNvPr>
            <p:cNvSpPr/>
            <p:nvPr/>
          </p:nvSpPr>
          <p:spPr>
            <a:xfrm>
              <a:off x="395536" y="1452904"/>
              <a:ext cx="1718346" cy="436960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200" dirty="0"/>
                <a:t>Выбор бюджета</a:t>
              </a:r>
            </a:p>
          </p:txBody>
        </p:sp>
        <p:cxnSp>
          <p:nvCxnSpPr>
            <p:cNvPr id="28" name="Прямая со стрелкой 27">
              <a:extLst>
                <a:ext uri="{FF2B5EF4-FFF2-40B4-BE49-F238E27FC236}">
                  <a16:creationId xmlns:a16="http://schemas.microsoft.com/office/drawing/2014/main" id="{5C38BEAB-BB32-4CCD-B1F0-D76E68B646D0}"/>
                </a:ext>
              </a:extLst>
            </p:cNvPr>
            <p:cNvCxnSpPr>
              <a:stCxn id="27" idx="2"/>
            </p:cNvCxnSpPr>
            <p:nvPr/>
          </p:nvCxnSpPr>
          <p:spPr>
            <a:xfrm>
              <a:off x="1254709" y="1889864"/>
              <a:ext cx="2309179" cy="263526"/>
            </a:xfrm>
            <a:prstGeom prst="straightConnector1">
              <a:avLst/>
            </a:prstGeom>
            <a:ln w="12700">
              <a:solidFill>
                <a:schemeClr val="accent1"/>
              </a:solidFill>
              <a:headEnd type="oval"/>
              <a:tailEnd type="stealth" w="lg" len="lg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0" name="Скругленный прямоугольник 27">
              <a:extLst>
                <a:ext uri="{FF2B5EF4-FFF2-40B4-BE49-F238E27FC236}">
                  <a16:creationId xmlns:a16="http://schemas.microsoft.com/office/drawing/2014/main" id="{4B09B5AE-C6F1-4BED-8887-AF3C5BD17F6E}"/>
                </a:ext>
              </a:extLst>
            </p:cNvPr>
            <p:cNvSpPr/>
            <p:nvPr/>
          </p:nvSpPr>
          <p:spPr>
            <a:xfrm>
              <a:off x="4355976" y="1458975"/>
              <a:ext cx="1718346" cy="436960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333" dirty="0"/>
                <a:t>Выбор сценария</a:t>
              </a:r>
            </a:p>
          </p:txBody>
        </p:sp>
        <p:cxnSp>
          <p:nvCxnSpPr>
            <p:cNvPr id="31" name="Прямая со стрелкой 30">
              <a:extLst>
                <a:ext uri="{FF2B5EF4-FFF2-40B4-BE49-F238E27FC236}">
                  <a16:creationId xmlns:a16="http://schemas.microsoft.com/office/drawing/2014/main" id="{CAC24F2F-9756-49CE-A6B4-80074DC336B6}"/>
                </a:ext>
              </a:extLst>
            </p:cNvPr>
            <p:cNvCxnSpPr>
              <a:stCxn id="30" idx="2"/>
            </p:cNvCxnSpPr>
            <p:nvPr/>
          </p:nvCxnSpPr>
          <p:spPr>
            <a:xfrm>
              <a:off x="5215149" y="1895935"/>
              <a:ext cx="1445083" cy="257455"/>
            </a:xfrm>
            <a:prstGeom prst="straightConnector1">
              <a:avLst/>
            </a:prstGeom>
            <a:ln w="12700">
              <a:solidFill>
                <a:schemeClr val="accent1"/>
              </a:solidFill>
              <a:headEnd type="oval"/>
              <a:tailEnd type="stealth" w="lg" len="lg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968BBE72-4FAD-4896-8BBA-16AFB19CABD2}"/>
              </a:ext>
            </a:extLst>
          </p:cNvPr>
          <p:cNvSpPr/>
          <p:nvPr/>
        </p:nvSpPr>
        <p:spPr>
          <a:xfrm>
            <a:off x="-343383" y="798653"/>
            <a:ext cx="4488225" cy="3819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BDA90B2-2526-44ED-9DB5-02EB03309AC6}"/>
              </a:ext>
            </a:extLst>
          </p:cNvPr>
          <p:cNvSpPr txBox="1"/>
          <p:nvPr/>
        </p:nvSpPr>
        <p:spPr>
          <a:xfrm>
            <a:off x="837535" y="2790657"/>
            <a:ext cx="2311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dirty="0">
                <a:solidFill>
                  <a:srgbClr val="3B2353"/>
                </a:solidFill>
                <a:latin typeface="Qanelas Medium" panose="00000600000000000000" pitchFamily="50" charset="-52"/>
              </a:rPr>
              <a:t>План-факт анализ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499FAB3-B8A6-45B3-84C6-6827AD0902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399" y="6296373"/>
            <a:ext cx="732499" cy="27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4872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FE67D9A-DBD3-4157-A209-37AA365563E5}"/>
              </a:ext>
            </a:extLst>
          </p:cNvPr>
          <p:cNvSpPr/>
          <p:nvPr/>
        </p:nvSpPr>
        <p:spPr>
          <a:xfrm>
            <a:off x="343382" y="333022"/>
            <a:ext cx="11505236" cy="61919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A1D4FFC-6530-42F8-B909-07C4DA5C01C4}"/>
              </a:ext>
            </a:extLst>
          </p:cNvPr>
          <p:cNvSpPr/>
          <p:nvPr/>
        </p:nvSpPr>
        <p:spPr>
          <a:xfrm>
            <a:off x="0" y="-57912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BE876E1-D818-4494-A1F1-41F00CEF3F5D}"/>
              </a:ext>
            </a:extLst>
          </p:cNvPr>
          <p:cNvSpPr/>
          <p:nvPr/>
        </p:nvSpPr>
        <p:spPr>
          <a:xfrm>
            <a:off x="343382" y="-333023"/>
            <a:ext cx="11505236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одзаголовок 6">
            <a:extLst>
              <a:ext uri="{FF2B5EF4-FFF2-40B4-BE49-F238E27FC236}">
                <a16:creationId xmlns:a16="http://schemas.microsoft.com/office/drawing/2014/main" id="{CA38C652-BD3E-4807-83A5-8814D18F4393}"/>
              </a:ext>
            </a:extLst>
          </p:cNvPr>
          <p:cNvSpPr txBox="1">
            <a:spLocks/>
          </p:cNvSpPr>
          <p:nvPr/>
        </p:nvSpPr>
        <p:spPr>
          <a:xfrm>
            <a:off x="493776" y="2168312"/>
            <a:ext cx="2031665" cy="45661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200" dirty="0">
                <a:solidFill>
                  <a:srgbClr val="3B2353"/>
                </a:solidFill>
                <a:latin typeface="Qanelas" panose="00000500000000000000" pitchFamily="50" charset="-52"/>
              </a:rPr>
              <a:t>Реализация необходимых требований, решая любые задачи и создавая ценности для общества в области информационных технологий наша основная мисси. Воплощая инновации, мы предоставляем интеллектуальные </a:t>
            </a:r>
            <a:br>
              <a:rPr lang="ru-RU" sz="1200" dirty="0">
                <a:solidFill>
                  <a:srgbClr val="3B2353"/>
                </a:solidFill>
                <a:latin typeface="Qanelas" panose="00000500000000000000" pitchFamily="50" charset="-52"/>
              </a:rPr>
            </a:br>
            <a:r>
              <a:rPr lang="ru-RU" sz="1200" dirty="0">
                <a:solidFill>
                  <a:srgbClr val="3B2353"/>
                </a:solidFill>
                <a:latin typeface="Qanelas" panose="00000500000000000000" pitchFamily="50" charset="-52"/>
              </a:rPr>
              <a:t>решения и сервис, обеспечивая обществу устойчивое развитие. Опираясь на опыт и знания, мы работаем на стабильно высокий результат. Основная стратегия - достичь лидирующие позиции в качестве надежного партнера.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E02BAF-A474-4D4E-AFB2-87A043769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4526" y="0"/>
            <a:ext cx="8910575" cy="589844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A863E29-4868-4F95-BB20-7CE983567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036" y="0"/>
            <a:ext cx="2331144" cy="212489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CF0B22A-DB28-458D-A42F-7A08FC1D73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935" y="6120062"/>
            <a:ext cx="732499" cy="27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6848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A1D4FFC-6530-42F8-B909-07C4DA5C01C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B1B84F7-6399-472F-9E4D-6CB83283194C}"/>
              </a:ext>
            </a:extLst>
          </p:cNvPr>
          <p:cNvSpPr/>
          <p:nvPr/>
        </p:nvSpPr>
        <p:spPr>
          <a:xfrm>
            <a:off x="343382" y="275872"/>
            <a:ext cx="11505236" cy="61919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30E3172-2159-4108-A446-184751A01C82}"/>
              </a:ext>
            </a:extLst>
          </p:cNvPr>
          <p:cNvSpPr/>
          <p:nvPr/>
        </p:nvSpPr>
        <p:spPr>
          <a:xfrm rot="5400000">
            <a:off x="-1871556" y="1949327"/>
            <a:ext cx="7117684" cy="124097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Google Shape;539;p39">
            <a:extLst>
              <a:ext uri="{FF2B5EF4-FFF2-40B4-BE49-F238E27FC236}">
                <a16:creationId xmlns:a16="http://schemas.microsoft.com/office/drawing/2014/main" id="{93D5183A-A087-4C0C-AA64-E39610EA0022}"/>
              </a:ext>
            </a:extLst>
          </p:cNvPr>
          <p:cNvSpPr txBox="1">
            <a:spLocks/>
          </p:cNvSpPr>
          <p:nvPr/>
        </p:nvSpPr>
        <p:spPr>
          <a:xfrm>
            <a:off x="3103150" y="820014"/>
            <a:ext cx="6298543" cy="42215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dirty="0">
                <a:solidFill>
                  <a:srgbClr val="443E8F"/>
                </a:solidFill>
                <a:latin typeface="Qanelas SemiBold" panose="00000700000000000000" pitchFamily="50" charset="-52"/>
              </a:rPr>
              <a:t>Нам доверяют</a:t>
            </a:r>
          </a:p>
        </p:txBody>
      </p:sp>
      <p:sp>
        <p:nvSpPr>
          <p:cNvPr id="7" name="Google Shape;540;p39">
            <a:extLst>
              <a:ext uri="{FF2B5EF4-FFF2-40B4-BE49-F238E27FC236}">
                <a16:creationId xmlns:a16="http://schemas.microsoft.com/office/drawing/2014/main" id="{23DA5040-BDA5-4F6C-BB2C-020D6E642A4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167206" y="2883443"/>
            <a:ext cx="5169842" cy="37955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l">
              <a:spcAft>
                <a:spcPts val="2133"/>
              </a:spcAft>
            </a:pPr>
            <a:r>
              <a:rPr lang="ru-RU" sz="1200" b="1" dirty="0"/>
              <a:t>И еще более 1000 учреждений и компаний среди которых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EC3897C-EB99-425B-8F4D-0464B0A1BC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935" y="6120062"/>
            <a:ext cx="732499" cy="27274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B04D00E-88E5-4459-BB5A-E2AC481503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418" y="4662542"/>
            <a:ext cx="419979" cy="45987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74AB3BD-25CE-4F25-90D6-95F4D4A4CC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479" y="3599030"/>
            <a:ext cx="373090" cy="448859"/>
          </a:xfrm>
          <a:prstGeom prst="rect">
            <a:avLst/>
          </a:prstGeom>
        </p:spPr>
      </p:pic>
      <p:sp>
        <p:nvSpPr>
          <p:cNvPr id="20" name="Google Shape;540;p39">
            <a:extLst>
              <a:ext uri="{FF2B5EF4-FFF2-40B4-BE49-F238E27FC236}">
                <a16:creationId xmlns:a16="http://schemas.microsoft.com/office/drawing/2014/main" id="{983F57FE-4E4A-4565-B436-35C4874B3D4E}"/>
              </a:ext>
            </a:extLst>
          </p:cNvPr>
          <p:cNvSpPr txBox="1">
            <a:spLocks/>
          </p:cNvSpPr>
          <p:nvPr/>
        </p:nvSpPr>
        <p:spPr>
          <a:xfrm>
            <a:off x="9515544" y="3506638"/>
            <a:ext cx="1711689" cy="52710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900" dirty="0"/>
              <a:t>ЛСР. Недвижимость Северо-Запад</a:t>
            </a:r>
          </a:p>
        </p:txBody>
      </p:sp>
      <p:sp>
        <p:nvSpPr>
          <p:cNvPr id="22" name="Google Shape;540;p39">
            <a:extLst>
              <a:ext uri="{FF2B5EF4-FFF2-40B4-BE49-F238E27FC236}">
                <a16:creationId xmlns:a16="http://schemas.microsoft.com/office/drawing/2014/main" id="{4CBBBE6A-1561-4398-A4B5-3698CA56C766}"/>
              </a:ext>
            </a:extLst>
          </p:cNvPr>
          <p:cNvSpPr txBox="1">
            <a:spLocks/>
          </p:cNvSpPr>
          <p:nvPr/>
        </p:nvSpPr>
        <p:spPr>
          <a:xfrm>
            <a:off x="3622742" y="4628928"/>
            <a:ext cx="1920415" cy="52710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900" dirty="0"/>
              <a:t>Министерство здравоохранения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900" dirty="0"/>
              <a:t>Российской Федерации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2B387DE-98B2-486E-972F-13B1A25AA6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601" y="4130748"/>
            <a:ext cx="371611" cy="422151"/>
          </a:xfrm>
          <a:prstGeom prst="rect">
            <a:avLst/>
          </a:prstGeom>
        </p:spPr>
      </p:pic>
      <p:sp>
        <p:nvSpPr>
          <p:cNvPr id="25" name="Google Shape;540;p39">
            <a:extLst>
              <a:ext uri="{FF2B5EF4-FFF2-40B4-BE49-F238E27FC236}">
                <a16:creationId xmlns:a16="http://schemas.microsoft.com/office/drawing/2014/main" id="{CD555167-7355-48D1-97D4-ED70BAEEB7FD}"/>
              </a:ext>
            </a:extLst>
          </p:cNvPr>
          <p:cNvSpPr txBox="1">
            <a:spLocks/>
          </p:cNvSpPr>
          <p:nvPr/>
        </p:nvSpPr>
        <p:spPr>
          <a:xfrm>
            <a:off x="3648328" y="4078271"/>
            <a:ext cx="1920415" cy="52710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900" dirty="0"/>
              <a:t>Департамент информационных технологий г. Москвы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40EAAC7-50F6-4C91-A7E2-41DB0F187E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781" y="3499191"/>
            <a:ext cx="392545" cy="46287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B31B5B0-9566-4A78-9C15-9AD94DC048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539" y="4024402"/>
            <a:ext cx="328826" cy="53817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B393A15-1BCD-4410-A5EF-A5C6DD8EBC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592" y="4645286"/>
            <a:ext cx="531987" cy="528284"/>
          </a:xfrm>
          <a:prstGeom prst="rect">
            <a:avLst/>
          </a:prstGeom>
        </p:spPr>
      </p:pic>
      <p:sp>
        <p:nvSpPr>
          <p:cNvPr id="36" name="Google Shape;540;p39">
            <a:extLst>
              <a:ext uri="{FF2B5EF4-FFF2-40B4-BE49-F238E27FC236}">
                <a16:creationId xmlns:a16="http://schemas.microsoft.com/office/drawing/2014/main" id="{C5932253-388F-4B5E-951C-015C48A58656}"/>
              </a:ext>
            </a:extLst>
          </p:cNvPr>
          <p:cNvSpPr txBox="1">
            <a:spLocks/>
          </p:cNvSpPr>
          <p:nvPr/>
        </p:nvSpPr>
        <p:spPr>
          <a:xfrm>
            <a:off x="6280159" y="3452414"/>
            <a:ext cx="2056889" cy="45659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900" dirty="0"/>
              <a:t>Управление специальной связи и информации Федеральной службы охраны Российской федерации</a:t>
            </a:r>
          </a:p>
        </p:txBody>
      </p:sp>
      <p:sp>
        <p:nvSpPr>
          <p:cNvPr id="37" name="Google Shape;540;p39">
            <a:extLst>
              <a:ext uri="{FF2B5EF4-FFF2-40B4-BE49-F238E27FC236}">
                <a16:creationId xmlns:a16="http://schemas.microsoft.com/office/drawing/2014/main" id="{850CE1C0-5367-41B0-B9DC-2CBCDAC22CEE}"/>
              </a:ext>
            </a:extLst>
          </p:cNvPr>
          <p:cNvSpPr txBox="1">
            <a:spLocks/>
          </p:cNvSpPr>
          <p:nvPr/>
        </p:nvSpPr>
        <p:spPr>
          <a:xfrm>
            <a:off x="6272147" y="4071174"/>
            <a:ext cx="2056889" cy="45659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900" dirty="0"/>
              <a:t>ГУВД по Санкт-Петербургу и ленинградской области</a:t>
            </a:r>
          </a:p>
        </p:txBody>
      </p:sp>
      <p:sp>
        <p:nvSpPr>
          <p:cNvPr id="38" name="Google Shape;540;p39">
            <a:extLst>
              <a:ext uri="{FF2B5EF4-FFF2-40B4-BE49-F238E27FC236}">
                <a16:creationId xmlns:a16="http://schemas.microsoft.com/office/drawing/2014/main" id="{63E76E3C-54A4-4B5E-93C6-C15D9B77E4E6}"/>
              </a:ext>
            </a:extLst>
          </p:cNvPr>
          <p:cNvSpPr txBox="1">
            <a:spLocks/>
          </p:cNvSpPr>
          <p:nvPr/>
        </p:nvSpPr>
        <p:spPr>
          <a:xfrm>
            <a:off x="6272147" y="4553669"/>
            <a:ext cx="2056889" cy="54464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900" dirty="0"/>
              <a:t>Российская академия народного хозяйства и государственной службы при Президенте РФ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5DE436EA-3F41-4137-A353-2A3D03408B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413" y="3606270"/>
            <a:ext cx="724073" cy="290992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F27419B8-C3BD-493A-A977-A281EEAA28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666" y="3941583"/>
            <a:ext cx="581565" cy="516946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3BDA29EF-4457-49FF-8709-296C5A7F956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575" y="4602448"/>
            <a:ext cx="451908" cy="451908"/>
          </a:xfrm>
          <a:prstGeom prst="rect">
            <a:avLst/>
          </a:prstGeom>
        </p:spPr>
      </p:pic>
      <p:sp>
        <p:nvSpPr>
          <p:cNvPr id="49" name="Google Shape;540;p39">
            <a:extLst>
              <a:ext uri="{FF2B5EF4-FFF2-40B4-BE49-F238E27FC236}">
                <a16:creationId xmlns:a16="http://schemas.microsoft.com/office/drawing/2014/main" id="{DC8D1A26-DE39-4E5D-91A9-B64ABCE6592A}"/>
              </a:ext>
            </a:extLst>
          </p:cNvPr>
          <p:cNvSpPr txBox="1">
            <a:spLocks/>
          </p:cNvSpPr>
          <p:nvPr/>
        </p:nvSpPr>
        <p:spPr>
          <a:xfrm>
            <a:off x="9540314" y="4035919"/>
            <a:ext cx="1711689" cy="52710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900" dirty="0"/>
              <a:t>ОАО «Ростелеком»</a:t>
            </a:r>
          </a:p>
        </p:txBody>
      </p:sp>
      <p:sp>
        <p:nvSpPr>
          <p:cNvPr id="50" name="Google Shape;540;p39">
            <a:extLst>
              <a:ext uri="{FF2B5EF4-FFF2-40B4-BE49-F238E27FC236}">
                <a16:creationId xmlns:a16="http://schemas.microsoft.com/office/drawing/2014/main" id="{226E60ED-20A2-4146-9EAC-8542508E5393}"/>
              </a:ext>
            </a:extLst>
          </p:cNvPr>
          <p:cNvSpPr txBox="1">
            <a:spLocks/>
          </p:cNvSpPr>
          <p:nvPr/>
        </p:nvSpPr>
        <p:spPr>
          <a:xfrm>
            <a:off x="9507532" y="4548709"/>
            <a:ext cx="1711689" cy="52710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900" dirty="0"/>
              <a:t>ООО «Невский лакокрасочный завод»</a:t>
            </a:r>
          </a:p>
        </p:txBody>
      </p:sp>
      <p:sp>
        <p:nvSpPr>
          <p:cNvPr id="51" name="Google Shape;540;p39">
            <a:extLst>
              <a:ext uri="{FF2B5EF4-FFF2-40B4-BE49-F238E27FC236}">
                <a16:creationId xmlns:a16="http://schemas.microsoft.com/office/drawing/2014/main" id="{45AA8F5B-441B-4BFD-B2F8-F2F93FC1C68B}"/>
              </a:ext>
            </a:extLst>
          </p:cNvPr>
          <p:cNvSpPr txBox="1">
            <a:spLocks/>
          </p:cNvSpPr>
          <p:nvPr/>
        </p:nvSpPr>
        <p:spPr>
          <a:xfrm>
            <a:off x="3622742" y="3559870"/>
            <a:ext cx="1920415" cy="52710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900" dirty="0"/>
              <a:t>Администрации и комитеты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900" dirty="0"/>
              <a:t>г. Санкт-Петербурга</a:t>
            </a:r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F15929BD-BE5C-4FD1-8BF4-C89DB896A19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3933" y="5555684"/>
            <a:ext cx="434737" cy="452126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C14D3260-C41A-452C-A566-66059D14B44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09370" y="5564901"/>
            <a:ext cx="510916" cy="449452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960F2770-1AEE-498F-B72C-100C9990DB9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49101" y="5547950"/>
            <a:ext cx="402836" cy="456594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1AB72A27-A8F2-4C56-A16C-787C62CF2C0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86661" y="5603591"/>
            <a:ext cx="320963" cy="400953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D248D8FA-4FA2-49B0-A38C-E629A1FAA30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596" y="5619410"/>
            <a:ext cx="284387" cy="385134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A5617DA2-AA15-4A02-BBE6-81CF54423E9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12563" y="5433282"/>
            <a:ext cx="712690" cy="712690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6813A54B-6F33-4A4F-8BAE-E9267933245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94614" y="5513932"/>
            <a:ext cx="377116" cy="483307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E78F5EC6-4FDD-4D9A-AFB5-753F986BDB7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528" y="5535582"/>
            <a:ext cx="414602" cy="531348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527891C0-7488-4E9F-B79D-5A4C103E8EC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85070" y="5571639"/>
            <a:ext cx="436171" cy="436171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3E7AA646-4F7C-4859-BD22-CA2C1D50FA3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520" y="5602714"/>
            <a:ext cx="334188" cy="401830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AA6E2D54-DA2D-4E9A-A052-7A27DC08BFC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24869" y="5607280"/>
            <a:ext cx="403813" cy="384029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0C708C61-1049-4D80-9155-3E8F96BD576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50108" y="5584849"/>
            <a:ext cx="432949" cy="428890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DEBDC55F-EBD1-4151-AD3D-7956B698E7B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28619" y="5625512"/>
            <a:ext cx="396485" cy="324673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23005194-4196-4D21-B3DC-DCCB221FC81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75390" y="5552623"/>
            <a:ext cx="344470" cy="451921"/>
          </a:xfrm>
          <a:prstGeom prst="rect">
            <a:avLst/>
          </a:prstGeom>
        </p:spPr>
      </p:pic>
      <p:pic>
        <p:nvPicPr>
          <p:cNvPr id="105" name="Рисунок 104">
            <a:extLst>
              <a:ext uri="{FF2B5EF4-FFF2-40B4-BE49-F238E27FC236}">
                <a16:creationId xmlns:a16="http://schemas.microsoft.com/office/drawing/2014/main" id="{FF471E67-B8E1-4083-8EF1-2C22A435531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2000" y="5547950"/>
            <a:ext cx="376391" cy="470490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13F0A02E-464D-45B0-A54A-FA5717E0556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66764" y="5584962"/>
            <a:ext cx="396486" cy="419582"/>
          </a:xfrm>
          <a:prstGeom prst="rect">
            <a:avLst/>
          </a:prstGeom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863948CF-11F8-419B-BCC1-974961D7CA2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13062" y="5513932"/>
            <a:ext cx="577129" cy="577129"/>
          </a:xfrm>
          <a:prstGeom prst="rect">
            <a:avLst/>
          </a:prstGeom>
        </p:spPr>
      </p:pic>
      <p:pic>
        <p:nvPicPr>
          <p:cNvPr id="115" name="Рисунок 114">
            <a:extLst>
              <a:ext uri="{FF2B5EF4-FFF2-40B4-BE49-F238E27FC236}">
                <a16:creationId xmlns:a16="http://schemas.microsoft.com/office/drawing/2014/main" id="{608BD599-70D7-41ED-93E6-17632AD6F0D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67720" y="5570229"/>
            <a:ext cx="378649" cy="43879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8DD9F9-9485-4A1B-B775-9EEC4552599D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243" y="1492214"/>
            <a:ext cx="456315" cy="48143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CA277C9-A5D5-452D-AFE4-2242706073E1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432" y="2162653"/>
            <a:ext cx="457231" cy="4824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28476F4-42C1-4904-8601-B5288B3E3303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693" y="2168034"/>
            <a:ext cx="457231" cy="4824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ABEDEBF-2739-42F2-9807-C7C175EC696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305" y="2160601"/>
            <a:ext cx="457231" cy="4824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BFE36BC-1AF1-4EF8-9DAC-B2A52430D44F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043" y="2198787"/>
            <a:ext cx="457231" cy="4824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8F93B43-AED5-4FBB-81A8-2DDFAD88944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768" y="1536016"/>
            <a:ext cx="457231" cy="48240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CE7ECF4-C71A-428D-907D-DD5C43910E8A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694" y="1484011"/>
            <a:ext cx="457231" cy="48240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BAD8724-5646-4229-AD5C-37EAAD049FA8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062" y="1536918"/>
            <a:ext cx="457231" cy="482400"/>
          </a:xfrm>
          <a:prstGeom prst="rect">
            <a:avLst/>
          </a:prstGeom>
        </p:spPr>
      </p:pic>
      <p:sp>
        <p:nvSpPr>
          <p:cNvPr id="64" name="Google Shape;540;p39">
            <a:extLst>
              <a:ext uri="{FF2B5EF4-FFF2-40B4-BE49-F238E27FC236}">
                <a16:creationId xmlns:a16="http://schemas.microsoft.com/office/drawing/2014/main" id="{34A21C07-6217-405A-B91D-F59FB5193E4A}"/>
              </a:ext>
            </a:extLst>
          </p:cNvPr>
          <p:cNvSpPr txBox="1">
            <a:spLocks/>
          </p:cNvSpPr>
          <p:nvPr/>
        </p:nvSpPr>
        <p:spPr>
          <a:xfrm>
            <a:off x="3714999" y="1492214"/>
            <a:ext cx="1628526" cy="52710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900" dirty="0"/>
              <a:t>Российский государственный социальный университет</a:t>
            </a:r>
          </a:p>
        </p:txBody>
      </p:sp>
      <p:sp>
        <p:nvSpPr>
          <p:cNvPr id="66" name="Google Shape;540;p39">
            <a:extLst>
              <a:ext uri="{FF2B5EF4-FFF2-40B4-BE49-F238E27FC236}">
                <a16:creationId xmlns:a16="http://schemas.microsoft.com/office/drawing/2014/main" id="{E89E0309-63C8-432F-AC58-E5B9CD52F1EC}"/>
              </a:ext>
            </a:extLst>
          </p:cNvPr>
          <p:cNvSpPr txBox="1">
            <a:spLocks/>
          </p:cNvSpPr>
          <p:nvPr/>
        </p:nvSpPr>
        <p:spPr>
          <a:xfrm>
            <a:off x="3718219" y="2123198"/>
            <a:ext cx="1505213" cy="52710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900" dirty="0"/>
              <a:t>Сочинский государственный университет</a:t>
            </a:r>
          </a:p>
        </p:txBody>
      </p:sp>
      <p:sp>
        <p:nvSpPr>
          <p:cNvPr id="67" name="Google Shape;540;p39">
            <a:extLst>
              <a:ext uri="{FF2B5EF4-FFF2-40B4-BE49-F238E27FC236}">
                <a16:creationId xmlns:a16="http://schemas.microsoft.com/office/drawing/2014/main" id="{E8C2D31E-E6F4-402A-97F3-AD9E9528B121}"/>
              </a:ext>
            </a:extLst>
          </p:cNvPr>
          <p:cNvSpPr txBox="1">
            <a:spLocks/>
          </p:cNvSpPr>
          <p:nvPr/>
        </p:nvSpPr>
        <p:spPr>
          <a:xfrm>
            <a:off x="5673293" y="1461659"/>
            <a:ext cx="1543290" cy="52710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900" dirty="0"/>
              <a:t>Волгоградский государственный университет</a:t>
            </a:r>
          </a:p>
        </p:txBody>
      </p:sp>
      <p:sp>
        <p:nvSpPr>
          <p:cNvPr id="68" name="Google Shape;540;p39">
            <a:extLst>
              <a:ext uri="{FF2B5EF4-FFF2-40B4-BE49-F238E27FC236}">
                <a16:creationId xmlns:a16="http://schemas.microsoft.com/office/drawing/2014/main" id="{676B37EE-3085-415E-9B8B-980033B7BE52}"/>
              </a:ext>
            </a:extLst>
          </p:cNvPr>
          <p:cNvSpPr txBox="1">
            <a:spLocks/>
          </p:cNvSpPr>
          <p:nvPr/>
        </p:nvSpPr>
        <p:spPr>
          <a:xfrm>
            <a:off x="5657739" y="2084690"/>
            <a:ext cx="1920415" cy="52710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900" dirty="0"/>
              <a:t>Новгородский государственный университет имени Ярослава Мудрого</a:t>
            </a:r>
          </a:p>
        </p:txBody>
      </p:sp>
      <p:sp>
        <p:nvSpPr>
          <p:cNvPr id="72" name="Google Shape;540;p39">
            <a:extLst>
              <a:ext uri="{FF2B5EF4-FFF2-40B4-BE49-F238E27FC236}">
                <a16:creationId xmlns:a16="http://schemas.microsoft.com/office/drawing/2014/main" id="{94436A96-46ED-43DC-B433-342E68A9742A}"/>
              </a:ext>
            </a:extLst>
          </p:cNvPr>
          <p:cNvSpPr txBox="1">
            <a:spLocks/>
          </p:cNvSpPr>
          <p:nvPr/>
        </p:nvSpPr>
        <p:spPr>
          <a:xfrm>
            <a:off x="7891947" y="1408299"/>
            <a:ext cx="1623596" cy="52710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900" dirty="0"/>
              <a:t>Череповецкий государственный университет</a:t>
            </a:r>
          </a:p>
        </p:txBody>
      </p:sp>
      <p:sp>
        <p:nvSpPr>
          <p:cNvPr id="74" name="Google Shape;540;p39">
            <a:extLst>
              <a:ext uri="{FF2B5EF4-FFF2-40B4-BE49-F238E27FC236}">
                <a16:creationId xmlns:a16="http://schemas.microsoft.com/office/drawing/2014/main" id="{BBB2F7C6-FF4A-43C7-8824-7F3A8E2DD1B7}"/>
              </a:ext>
            </a:extLst>
          </p:cNvPr>
          <p:cNvSpPr txBox="1">
            <a:spLocks/>
          </p:cNvSpPr>
          <p:nvPr/>
        </p:nvSpPr>
        <p:spPr>
          <a:xfrm>
            <a:off x="7901669" y="2067900"/>
            <a:ext cx="1369714" cy="52710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900" dirty="0"/>
              <a:t>Северный арктический федеральный университет</a:t>
            </a:r>
          </a:p>
        </p:txBody>
      </p:sp>
      <p:sp>
        <p:nvSpPr>
          <p:cNvPr id="75" name="Google Shape;540;p39">
            <a:extLst>
              <a:ext uri="{FF2B5EF4-FFF2-40B4-BE49-F238E27FC236}">
                <a16:creationId xmlns:a16="http://schemas.microsoft.com/office/drawing/2014/main" id="{63D4649F-8FE7-47D4-A924-8AA329DBF49F}"/>
              </a:ext>
            </a:extLst>
          </p:cNvPr>
          <p:cNvSpPr txBox="1">
            <a:spLocks/>
          </p:cNvSpPr>
          <p:nvPr/>
        </p:nvSpPr>
        <p:spPr>
          <a:xfrm>
            <a:off x="9822660" y="1391692"/>
            <a:ext cx="1846774" cy="52710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900" dirty="0"/>
              <a:t>Российский государственный педагогический университет имени А. И. Герцена</a:t>
            </a:r>
          </a:p>
        </p:txBody>
      </p:sp>
      <p:sp>
        <p:nvSpPr>
          <p:cNvPr id="76" name="Google Shape;540;p39">
            <a:extLst>
              <a:ext uri="{FF2B5EF4-FFF2-40B4-BE49-F238E27FC236}">
                <a16:creationId xmlns:a16="http://schemas.microsoft.com/office/drawing/2014/main" id="{290711CD-845C-4917-B161-A604BF86DB25}"/>
              </a:ext>
            </a:extLst>
          </p:cNvPr>
          <p:cNvSpPr txBox="1">
            <a:spLocks/>
          </p:cNvSpPr>
          <p:nvPr/>
        </p:nvSpPr>
        <p:spPr>
          <a:xfrm>
            <a:off x="9822660" y="2084690"/>
            <a:ext cx="1846774" cy="52710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900" dirty="0"/>
              <a:t>Поволжский государственный университет физической культуры, спорта и туризма</a:t>
            </a:r>
          </a:p>
        </p:txBody>
      </p:sp>
    </p:spTree>
    <p:extLst>
      <p:ext uri="{BB962C8B-B14F-4D97-AF65-F5344CB8AC3E}">
        <p14:creationId xmlns:p14="http://schemas.microsoft.com/office/powerpoint/2010/main" val="25170482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235CA854-6178-4C63-9660-A6C89F5E288D}"/>
              </a:ext>
            </a:extLst>
          </p:cNvPr>
          <p:cNvSpPr/>
          <p:nvPr/>
        </p:nvSpPr>
        <p:spPr>
          <a:xfrm>
            <a:off x="343382" y="275872"/>
            <a:ext cx="11505236" cy="64487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82677853-512A-4405-818B-97CC59EC91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935" y="6120062"/>
            <a:ext cx="732499" cy="284062"/>
          </a:xfrm>
          <a:prstGeom prst="rect">
            <a:avLst/>
          </a:prstGeom>
        </p:spPr>
      </p:pic>
      <p:sp>
        <p:nvSpPr>
          <p:cNvPr id="18" name="Заголовок 2"/>
          <p:cNvSpPr txBox="1">
            <a:spLocks/>
          </p:cNvSpPr>
          <p:nvPr/>
        </p:nvSpPr>
        <p:spPr>
          <a:xfrm>
            <a:off x="2209800" y="329134"/>
            <a:ext cx="6096000" cy="737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526044" y="1620415"/>
            <a:ext cx="7890436" cy="423318"/>
          </a:xfrm>
          <a:prstGeom prst="roundRect">
            <a:avLst>
              <a:gd name="adj" fmla="val 8737"/>
            </a:avLst>
          </a:prstGeom>
          <a:solidFill>
            <a:srgbClr val="FEE9C9"/>
          </a:solidFill>
          <a:ln w="19050">
            <a:solidFill>
              <a:srgbClr val="F9951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526045" y="1644117"/>
            <a:ext cx="78904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latin typeface="Qanelas" panose="00000500000000000000" pitchFamily="2" charset="-52"/>
              </a:rPr>
              <a:t>Рекомендательные письма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2625366" y="2840812"/>
            <a:ext cx="916004" cy="914400"/>
          </a:xfrm>
          <a:prstGeom prst="rect">
            <a:avLst/>
          </a:prstGeom>
          <a:solidFill>
            <a:srgbClr val="B7E3E2"/>
          </a:solidFill>
          <a:ln w="19050">
            <a:solidFill>
              <a:srgbClr val="44AAA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5168822" y="2845565"/>
            <a:ext cx="916004" cy="914400"/>
          </a:xfrm>
          <a:prstGeom prst="rect">
            <a:avLst/>
          </a:prstGeom>
          <a:solidFill>
            <a:srgbClr val="B7E3E2"/>
          </a:solidFill>
          <a:ln w="19050">
            <a:solidFill>
              <a:srgbClr val="44AAA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7182783" y="2828115"/>
            <a:ext cx="916004" cy="914400"/>
          </a:xfrm>
          <a:prstGeom prst="rect">
            <a:avLst/>
          </a:prstGeom>
          <a:solidFill>
            <a:srgbClr val="B7E3E2"/>
          </a:solidFill>
          <a:ln w="19050">
            <a:solidFill>
              <a:srgbClr val="44AAA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>
            <a:off x="2667003" y="2422414"/>
            <a:ext cx="832731" cy="831273"/>
          </a:xfrm>
          <a:prstGeom prst="ellipse">
            <a:avLst/>
          </a:prstGeom>
          <a:solidFill>
            <a:srgbClr val="B7E3E2"/>
          </a:solidFill>
          <a:ln w="19050">
            <a:solidFill>
              <a:srgbClr val="44A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>
            <a:off x="5210459" y="2427167"/>
            <a:ext cx="832731" cy="831273"/>
          </a:xfrm>
          <a:prstGeom prst="ellipse">
            <a:avLst/>
          </a:prstGeom>
          <a:solidFill>
            <a:srgbClr val="B7E3E2"/>
          </a:solidFill>
          <a:ln w="19050">
            <a:solidFill>
              <a:srgbClr val="44A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7224420" y="2409716"/>
            <a:ext cx="832731" cy="831273"/>
          </a:xfrm>
          <a:prstGeom prst="ellipse">
            <a:avLst/>
          </a:prstGeom>
          <a:solidFill>
            <a:srgbClr val="B7E3E2"/>
          </a:solidFill>
          <a:ln w="19050">
            <a:solidFill>
              <a:srgbClr val="44A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2739265" y="2497311"/>
            <a:ext cx="688207" cy="687003"/>
          </a:xfrm>
          <a:prstGeom prst="ellipse">
            <a:avLst/>
          </a:prstGeom>
          <a:solidFill>
            <a:schemeClr val="bg1"/>
          </a:solidFill>
          <a:ln w="19050">
            <a:solidFill>
              <a:srgbClr val="44A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вал 44"/>
          <p:cNvSpPr/>
          <p:nvPr/>
        </p:nvSpPr>
        <p:spPr>
          <a:xfrm>
            <a:off x="5282721" y="2499300"/>
            <a:ext cx="688207" cy="687003"/>
          </a:xfrm>
          <a:prstGeom prst="ellipse">
            <a:avLst/>
          </a:prstGeom>
          <a:solidFill>
            <a:schemeClr val="bg1"/>
          </a:solidFill>
          <a:ln w="19050">
            <a:solidFill>
              <a:srgbClr val="44A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/>
          <p:cNvSpPr/>
          <p:nvPr/>
        </p:nvSpPr>
        <p:spPr>
          <a:xfrm>
            <a:off x="7301256" y="2481849"/>
            <a:ext cx="688207" cy="687003"/>
          </a:xfrm>
          <a:prstGeom prst="ellipse">
            <a:avLst/>
          </a:prstGeom>
          <a:solidFill>
            <a:schemeClr val="bg1"/>
          </a:solidFill>
          <a:ln w="19050">
            <a:solidFill>
              <a:srgbClr val="44A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2529186" y="3336813"/>
            <a:ext cx="11083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 err="1">
                <a:latin typeface="Qanelas" panose="00000500000000000000" pitchFamily="2" charset="-52"/>
              </a:rPr>
              <a:t>ВолГУ</a:t>
            </a:r>
            <a:endParaRPr lang="ru-RU" sz="1400" b="1" dirty="0">
              <a:latin typeface="Qanelas" panose="00000500000000000000" pitchFamily="2" charset="-52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5072641" y="3341566"/>
            <a:ext cx="11083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 err="1">
                <a:latin typeface="Qanelas" panose="00000500000000000000" pitchFamily="2" charset="-52"/>
              </a:rPr>
              <a:t>СочГУ</a:t>
            </a:r>
            <a:endParaRPr lang="ru-RU" sz="1400" b="1" dirty="0">
              <a:latin typeface="Qanelas" panose="00000500000000000000" pitchFamily="2" charset="-52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7182783" y="3324116"/>
            <a:ext cx="9160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latin typeface="Qanelas" panose="00000500000000000000" pitchFamily="2" charset="-52"/>
              </a:rPr>
              <a:t>САФУ</a:t>
            </a:r>
          </a:p>
        </p:txBody>
      </p:sp>
      <p:pic>
        <p:nvPicPr>
          <p:cNvPr id="2053" name="Picture 5" descr="https://upload.wikimedia.org/wikipedia/ru/7/70/Volsu-emblem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338" y="2583839"/>
            <a:ext cx="346058" cy="51394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http://stud-forum.ru/attachment.aspx?id=176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6" b="14767"/>
          <a:stretch/>
        </p:blipFill>
        <p:spPr bwMode="auto">
          <a:xfrm>
            <a:off x="5417529" y="2548207"/>
            <a:ext cx="445485" cy="46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Прямая соединительная линия 15"/>
          <p:cNvCxnSpPr>
            <a:cxnSpLocks/>
          </p:cNvCxnSpPr>
          <p:nvPr/>
        </p:nvCxnSpPr>
        <p:spPr>
          <a:xfrm>
            <a:off x="5610687" y="2159924"/>
            <a:ext cx="1" cy="243840"/>
          </a:xfrm>
          <a:prstGeom prst="line">
            <a:avLst/>
          </a:prstGeom>
          <a:ln w="12700">
            <a:solidFill>
              <a:srgbClr val="F9951E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Группа 26"/>
          <p:cNvGrpSpPr/>
          <p:nvPr/>
        </p:nvGrpSpPr>
        <p:grpSpPr>
          <a:xfrm>
            <a:off x="3083367" y="2159923"/>
            <a:ext cx="6878053" cy="243840"/>
            <a:chOff x="1559365" y="1628800"/>
            <a:chExt cx="6878053" cy="353103"/>
          </a:xfrm>
        </p:grpSpPr>
        <p:cxnSp>
          <p:nvCxnSpPr>
            <p:cNvPr id="12" name="Соединительная линия уступом 11"/>
            <p:cNvCxnSpPr>
              <a:endCxn id="79" idx="0"/>
            </p:cNvCxnSpPr>
            <p:nvPr/>
          </p:nvCxnSpPr>
          <p:spPr>
            <a:xfrm rot="5400000" flipH="1" flipV="1">
              <a:off x="4988238" y="-1467277"/>
              <a:ext cx="20307" cy="6878053"/>
            </a:xfrm>
            <a:prstGeom prst="bentConnector3">
              <a:avLst>
                <a:gd name="adj1" fmla="val 1730179"/>
              </a:avLst>
            </a:prstGeom>
            <a:ln w="12700">
              <a:solidFill>
                <a:srgbClr val="F9951E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Прямая со стрелкой 62"/>
            <p:cNvCxnSpPr/>
            <p:nvPr/>
          </p:nvCxnSpPr>
          <p:spPr>
            <a:xfrm>
              <a:off x="6116783" y="1628800"/>
              <a:ext cx="0" cy="339054"/>
            </a:xfrm>
            <a:prstGeom prst="straightConnector1">
              <a:avLst/>
            </a:prstGeom>
            <a:ln w="12700">
              <a:solidFill>
                <a:srgbClr val="F9951E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Прямоугольник 77"/>
          <p:cNvSpPr/>
          <p:nvPr/>
        </p:nvSpPr>
        <p:spPr>
          <a:xfrm>
            <a:off x="9503417" y="2808140"/>
            <a:ext cx="916004" cy="914400"/>
          </a:xfrm>
          <a:prstGeom prst="rect">
            <a:avLst/>
          </a:prstGeom>
          <a:solidFill>
            <a:srgbClr val="B7E3E2"/>
          </a:solidFill>
          <a:ln w="19050">
            <a:solidFill>
              <a:srgbClr val="44AAA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Овал 78"/>
          <p:cNvSpPr/>
          <p:nvPr/>
        </p:nvSpPr>
        <p:spPr>
          <a:xfrm>
            <a:off x="9545054" y="2389741"/>
            <a:ext cx="832731" cy="831273"/>
          </a:xfrm>
          <a:prstGeom prst="ellipse">
            <a:avLst/>
          </a:prstGeom>
          <a:solidFill>
            <a:srgbClr val="B7E3E2"/>
          </a:solidFill>
          <a:ln w="19050">
            <a:solidFill>
              <a:srgbClr val="44A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Овал 79"/>
          <p:cNvSpPr/>
          <p:nvPr/>
        </p:nvSpPr>
        <p:spPr>
          <a:xfrm>
            <a:off x="9621890" y="2461874"/>
            <a:ext cx="688207" cy="687003"/>
          </a:xfrm>
          <a:prstGeom prst="ellipse">
            <a:avLst/>
          </a:prstGeom>
          <a:solidFill>
            <a:schemeClr val="bg1"/>
          </a:solidFill>
          <a:ln w="19050">
            <a:solidFill>
              <a:srgbClr val="44A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Прямоугольник 80"/>
          <p:cNvSpPr/>
          <p:nvPr/>
        </p:nvSpPr>
        <p:spPr>
          <a:xfrm>
            <a:off x="9503417" y="3304141"/>
            <a:ext cx="9222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latin typeface="Qanelas" panose="00000500000000000000" pitchFamily="2" charset="-52"/>
              </a:rPr>
              <a:t>РГСУ</a:t>
            </a:r>
            <a:r>
              <a:rPr lang="ru-RU" sz="1400" b="1" dirty="0"/>
              <a:t> </a:t>
            </a:r>
          </a:p>
        </p:txBody>
      </p:sp>
      <p:pic>
        <p:nvPicPr>
          <p:cNvPr id="60" name="Picture 2" descr="http://narfu.ru/upload/medialibrary/052/logo_normal_normal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1" b="47050"/>
          <a:stretch/>
        </p:blipFill>
        <p:spPr bwMode="auto">
          <a:xfrm>
            <a:off x="7413192" y="2603845"/>
            <a:ext cx="469191" cy="38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open2015.moscowchess.org/stat/images/rssu-logo-2015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0495" y="2552734"/>
            <a:ext cx="430995" cy="44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Заголовок 1"/>
          <p:cNvSpPr txBox="1">
            <a:spLocks/>
          </p:cNvSpPr>
          <p:nvPr/>
        </p:nvSpPr>
        <p:spPr>
          <a:xfrm>
            <a:off x="4295800" y="589588"/>
            <a:ext cx="612068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spcBef>
                <a:spcPct val="0"/>
              </a:spcBef>
              <a:buNone/>
              <a:defRPr sz="2000" b="1">
                <a:solidFill>
                  <a:srgbClr val="223754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ru-RU" dirty="0">
                <a:latin typeface="Qanelas Medium" panose="00000600000000000000" pitchFamily="50" charset="-52"/>
              </a:rPr>
              <a:t>Опыт построения комплексных систем управления финансов в вузах</a:t>
            </a: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5948967"/>
              </p:ext>
            </p:extLst>
          </p:nvPr>
        </p:nvGraphicFramePr>
        <p:xfrm>
          <a:off x="6710673" y="3913284"/>
          <a:ext cx="1874227" cy="26479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7" name="Acrobat Document" r:id="rId9" imgW="5676840" imgH="8020080" progId="Acrobat.Document.DC">
                  <p:embed/>
                </p:oleObj>
              </mc:Choice>
              <mc:Fallback>
                <p:oleObj name="Acrobat Document" r:id="rId9" imgW="5676840" imgH="8020080" progId="Acrobat.Document.DC">
                  <p:embed/>
                  <p:pic>
                    <p:nvPicPr>
                      <p:cNvPr id="4" name="Объект 3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710673" y="3913284"/>
                        <a:ext cx="1874227" cy="26479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7476990"/>
              </p:ext>
            </p:extLst>
          </p:nvPr>
        </p:nvGraphicFramePr>
        <p:xfrm>
          <a:off x="4635734" y="3939890"/>
          <a:ext cx="1887675" cy="26479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8" name="Acrobat Document" r:id="rId11" imgW="5629320" imgH="7896240" progId="Acrobat.Document.DC">
                  <p:embed/>
                </p:oleObj>
              </mc:Choice>
              <mc:Fallback>
                <p:oleObj name="Acrobat Document" r:id="rId11" imgW="5629320" imgH="7896240" progId="Acrobat.Document.DC">
                  <p:embed/>
                  <p:pic>
                    <p:nvPicPr>
                      <p:cNvPr id="7" name="Объект 6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635734" y="3939890"/>
                        <a:ext cx="1887675" cy="26479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43513" y="3939890"/>
            <a:ext cx="1835812" cy="2647916"/>
          </a:xfrm>
          <a:prstGeom prst="rect">
            <a:avLst/>
          </a:prstGeom>
        </p:spPr>
      </p:pic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6385547"/>
              </p:ext>
            </p:extLst>
          </p:nvPr>
        </p:nvGraphicFramePr>
        <p:xfrm>
          <a:off x="2243654" y="3960329"/>
          <a:ext cx="1767747" cy="2497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9" name="Acrobat Document" r:id="rId14" imgW="5676825" imgH="8019903" progId="AcroExch.Document.DC">
                  <p:embed/>
                </p:oleObj>
              </mc:Choice>
              <mc:Fallback>
                <p:oleObj name="Acrobat Document" r:id="rId14" imgW="5676825" imgH="8019903" progId="AcroExch.Document.DC">
                  <p:embed/>
                  <p:pic>
                    <p:nvPicPr>
                      <p:cNvPr id="5" name="Объект 4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243654" y="3960329"/>
                        <a:ext cx="1767747" cy="24974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EEAC515D-A2F4-4D16-8A47-2CDFC1B4F661}"/>
              </a:ext>
            </a:extLst>
          </p:cNvPr>
          <p:cNvSpPr/>
          <p:nvPr/>
        </p:nvSpPr>
        <p:spPr>
          <a:xfrm>
            <a:off x="-343383" y="798653"/>
            <a:ext cx="4488225" cy="3819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80981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F336533-BB1B-44AB-9274-077ADE2182B8}"/>
              </a:ext>
            </a:extLst>
          </p:cNvPr>
          <p:cNvSpPr/>
          <p:nvPr/>
        </p:nvSpPr>
        <p:spPr>
          <a:xfrm>
            <a:off x="343382" y="275872"/>
            <a:ext cx="11505236" cy="64773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9A14F3D-960D-46C7-ACC3-BBBABAAEA4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935" y="6120062"/>
            <a:ext cx="732499" cy="272749"/>
          </a:xfrm>
          <a:prstGeom prst="rect">
            <a:avLst/>
          </a:prstGeom>
        </p:spPr>
      </p:pic>
      <p:sp>
        <p:nvSpPr>
          <p:cNvPr id="73" name="Скругленный прямоугольник 72"/>
          <p:cNvSpPr/>
          <p:nvPr/>
        </p:nvSpPr>
        <p:spPr>
          <a:xfrm>
            <a:off x="2535464" y="1390359"/>
            <a:ext cx="7890436" cy="2606584"/>
          </a:xfrm>
          <a:prstGeom prst="roundRect">
            <a:avLst>
              <a:gd name="adj" fmla="val 0"/>
            </a:avLst>
          </a:prstGeom>
          <a:solidFill>
            <a:srgbClr val="FEE9C9"/>
          </a:solidFill>
          <a:ln w="19050">
            <a:solidFill>
              <a:srgbClr val="F9951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Заголовок 2"/>
          <p:cNvSpPr txBox="1">
            <a:spLocks/>
          </p:cNvSpPr>
          <p:nvPr/>
        </p:nvSpPr>
        <p:spPr>
          <a:xfrm>
            <a:off x="2209800" y="329134"/>
            <a:ext cx="6096000" cy="737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4156412" y="221047"/>
            <a:ext cx="6120680" cy="7495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spcBef>
                <a:spcPct val="0"/>
              </a:spcBef>
              <a:buNone/>
              <a:defRPr sz="2000" b="1">
                <a:solidFill>
                  <a:srgbClr val="223754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ru-RU" sz="1800" dirty="0">
                <a:latin typeface="Qanelas Medium" panose="00000600000000000000" pitchFamily="50" charset="-52"/>
              </a:rPr>
              <a:t>Опыт построения комплексных систем управления финансов в ВУЗах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665429" y="1544983"/>
            <a:ext cx="7611663" cy="2368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latin typeface="Qanelas" panose="00000500000000000000" pitchFamily="2" charset="-52"/>
              </a:rPr>
              <a:t>Обследование ВУЗа</a:t>
            </a:r>
            <a:r>
              <a:rPr lang="en-US" sz="1200" b="1" dirty="0">
                <a:latin typeface="Qanelas" panose="00000500000000000000" pitchFamily="2" charset="-52"/>
              </a:rPr>
              <a:t>:</a:t>
            </a:r>
            <a:endParaRPr lang="ru-RU" sz="1200" b="1" dirty="0">
              <a:latin typeface="Qanelas" panose="00000500000000000000" pitchFamily="2" charset="-52"/>
            </a:endParaRPr>
          </a:p>
          <a:p>
            <a:pPr algn="just"/>
            <a:endParaRPr lang="ru-RU" sz="1200" dirty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latin typeface="Qanelas" panose="00000500000000000000" pitchFamily="2" charset="-52"/>
              </a:rPr>
              <a:t>Проведение анализа существующих бизнес-процессов по планированию и бюджетированию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latin typeface="Qanelas" panose="00000500000000000000" pitchFamily="2" charset="-52"/>
              </a:rPr>
              <a:t>Определение структуры бюджета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latin typeface="Qanelas" panose="00000500000000000000" pitchFamily="2" charset="-52"/>
              </a:rPr>
              <a:t>Установка соответствия между управленческим учетом и ПФХД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latin typeface="Qanelas" panose="00000500000000000000" pitchFamily="2" charset="-52"/>
              </a:rPr>
              <a:t>Определение перечня отчетных форм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latin typeface="Qanelas" panose="00000500000000000000" pitchFamily="2" charset="-52"/>
              </a:rPr>
              <a:t>Определение синхронизации данных в системах взаимодействия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latin typeface="Qanelas" panose="00000500000000000000" pitchFamily="2" charset="-52"/>
              </a:rPr>
              <a:t>Формирование технического задания на внедрение системы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latin typeface="Qanelas" panose="00000500000000000000" pitchFamily="2" charset="-52"/>
              </a:rPr>
              <a:t>Разработка и согласование плана-графика реализации проекта по внедрению системы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535464" y="948127"/>
            <a:ext cx="7890436" cy="402437"/>
          </a:xfrm>
          <a:prstGeom prst="roundRect">
            <a:avLst>
              <a:gd name="adj" fmla="val 8737"/>
            </a:avLst>
          </a:prstGeom>
          <a:solidFill>
            <a:srgbClr val="FEE9C9"/>
          </a:solidFill>
          <a:ln w="19050">
            <a:solidFill>
              <a:srgbClr val="F9951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526042" y="938347"/>
            <a:ext cx="78904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latin typeface="Qanelas" panose="00000500000000000000" pitchFamily="2" charset="-52"/>
              </a:rPr>
              <a:t>Внедрения</a:t>
            </a:r>
          </a:p>
        </p:txBody>
      </p:sp>
      <p:sp>
        <p:nvSpPr>
          <p:cNvPr id="72" name="Скругленный прямоугольник 71"/>
          <p:cNvSpPr/>
          <p:nvPr/>
        </p:nvSpPr>
        <p:spPr>
          <a:xfrm>
            <a:off x="3875194" y="1261218"/>
            <a:ext cx="5210976" cy="307777"/>
          </a:xfrm>
          <a:prstGeom prst="roundRect">
            <a:avLst>
              <a:gd name="adj" fmla="val 6250"/>
            </a:avLst>
          </a:prstGeom>
          <a:solidFill>
            <a:srgbClr val="B7E3E2"/>
          </a:solidFill>
          <a:ln w="19050">
            <a:solidFill>
              <a:srgbClr val="44A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Прямоугольник 73"/>
          <p:cNvSpPr/>
          <p:nvPr/>
        </p:nvSpPr>
        <p:spPr>
          <a:xfrm>
            <a:off x="3670756" y="1261779"/>
            <a:ext cx="52109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latin typeface="Qanelas" panose="00000500000000000000" pitchFamily="2" charset="-52"/>
              </a:rPr>
              <a:t>Выполненные</a:t>
            </a:r>
            <a:r>
              <a:rPr lang="ru-RU" sz="1400" b="1" dirty="0"/>
              <a:t> работы</a:t>
            </a:r>
          </a:p>
        </p:txBody>
      </p:sp>
      <p:sp>
        <p:nvSpPr>
          <p:cNvPr id="105" name="Скругленный прямоугольник 72">
            <a:extLst>
              <a:ext uri="{FF2B5EF4-FFF2-40B4-BE49-F238E27FC236}">
                <a16:creationId xmlns:a16="http://schemas.microsoft.com/office/drawing/2014/main" id="{79981641-C3F6-4A50-8777-9A5D497373AD}"/>
              </a:ext>
            </a:extLst>
          </p:cNvPr>
          <p:cNvSpPr/>
          <p:nvPr/>
        </p:nvSpPr>
        <p:spPr>
          <a:xfrm>
            <a:off x="2535464" y="4039486"/>
            <a:ext cx="7890436" cy="2606584"/>
          </a:xfrm>
          <a:prstGeom prst="roundRect">
            <a:avLst>
              <a:gd name="adj" fmla="val 0"/>
            </a:avLst>
          </a:prstGeom>
          <a:solidFill>
            <a:srgbClr val="FEE9C9"/>
          </a:solidFill>
          <a:ln w="19050">
            <a:solidFill>
              <a:srgbClr val="F9951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9" name="Прямоугольник 108">
            <a:extLst>
              <a:ext uri="{FF2B5EF4-FFF2-40B4-BE49-F238E27FC236}">
                <a16:creationId xmlns:a16="http://schemas.microsoft.com/office/drawing/2014/main" id="{DA073948-D5C4-43A6-B5FF-D6C05684DFC1}"/>
              </a:ext>
            </a:extLst>
          </p:cNvPr>
          <p:cNvSpPr/>
          <p:nvPr/>
        </p:nvSpPr>
        <p:spPr>
          <a:xfrm>
            <a:off x="2665430" y="4079287"/>
            <a:ext cx="7611663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latin typeface="Qanelas" panose="00000500000000000000" pitchFamily="2" charset="-52"/>
              </a:rPr>
              <a:t>Обновлено (разработано) организационно-методическое обеспечение в соответствии с требованиями МОН</a:t>
            </a:r>
            <a:r>
              <a:rPr lang="en-US" sz="1200" b="1" dirty="0">
                <a:latin typeface="Qanelas" panose="00000500000000000000" pitchFamily="2" charset="-52"/>
              </a:rPr>
              <a:t>:</a:t>
            </a:r>
            <a:endParaRPr lang="ru-RU" sz="12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200" dirty="0">
                <a:latin typeface="Qanelas" panose="00000500000000000000" pitchFamily="2" charset="-52"/>
              </a:rPr>
              <a:t>Положение о планировании и бюджетировании</a:t>
            </a:r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Qanelas" panose="00000500000000000000" pitchFamily="2" charset="-52"/>
              </a:rPr>
              <a:t>Субъекты и объекты, виды планов</a:t>
            </a:r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Qanelas" panose="00000500000000000000" pitchFamily="2" charset="-52"/>
              </a:rPr>
              <a:t>Аналитики планирования</a:t>
            </a:r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Qanelas" panose="00000500000000000000" pitchFamily="2" charset="-52"/>
              </a:rPr>
              <a:t>Формы документов и методики расчета показателей доходов и расходов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200" dirty="0">
                <a:latin typeface="Qanelas" panose="00000500000000000000" pitchFamily="2" charset="-52"/>
              </a:rPr>
              <a:t>Положение о финансовой структуре</a:t>
            </a:r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Qanelas" panose="00000500000000000000" pitchFamily="2" charset="-52"/>
              </a:rPr>
              <a:t>Закрепление ответственности по типам ЦФО, подразделениям, руководителям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200" dirty="0">
                <a:latin typeface="Qanelas" panose="00000500000000000000" pitchFamily="2" charset="-52"/>
              </a:rPr>
              <a:t>Регламент планирования и бюджетирования</a:t>
            </a:r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Qanelas" panose="00000500000000000000" pitchFamily="2" charset="-52"/>
              </a:rPr>
              <a:t>Участники процесса</a:t>
            </a:r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Qanelas" panose="00000500000000000000" pitchFamily="2" charset="-52"/>
              </a:rPr>
              <a:t>Этапы, операции, ответственные участники</a:t>
            </a:r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Qanelas" panose="00000500000000000000" pitchFamily="2" charset="-52"/>
              </a:rPr>
              <a:t>Входящие и исходящие документы </a:t>
            </a:r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Qanelas" panose="00000500000000000000" pitchFamily="2" charset="-52"/>
              </a:rPr>
              <a:t>Сроки выполнения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990BB49-CEEB-444C-B6CA-4927B33BF8A3}"/>
              </a:ext>
            </a:extLst>
          </p:cNvPr>
          <p:cNvSpPr/>
          <p:nvPr/>
        </p:nvSpPr>
        <p:spPr>
          <a:xfrm>
            <a:off x="-540598" y="360510"/>
            <a:ext cx="4488225" cy="3819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8407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EF895F7-AF8D-40AF-8488-988F44480824}"/>
              </a:ext>
            </a:extLst>
          </p:cNvPr>
          <p:cNvSpPr/>
          <p:nvPr/>
        </p:nvSpPr>
        <p:spPr>
          <a:xfrm>
            <a:off x="495782" y="428272"/>
            <a:ext cx="11505236" cy="61919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313194D-3FE6-4CA1-94DA-081ECC0326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335" y="6272462"/>
            <a:ext cx="732499" cy="272749"/>
          </a:xfrm>
          <a:prstGeom prst="rect">
            <a:avLst/>
          </a:prstGeom>
        </p:spPr>
      </p:pic>
      <p:sp>
        <p:nvSpPr>
          <p:cNvPr id="73" name="Скругленный прямоугольник 72"/>
          <p:cNvSpPr/>
          <p:nvPr/>
        </p:nvSpPr>
        <p:spPr>
          <a:xfrm>
            <a:off x="2440214" y="1934207"/>
            <a:ext cx="7890436" cy="3959145"/>
          </a:xfrm>
          <a:prstGeom prst="roundRect">
            <a:avLst>
              <a:gd name="adj" fmla="val 0"/>
            </a:avLst>
          </a:prstGeom>
          <a:solidFill>
            <a:srgbClr val="FEE9C9"/>
          </a:solidFill>
          <a:ln w="19050">
            <a:solidFill>
              <a:srgbClr val="F9951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Заголовок 2"/>
          <p:cNvSpPr txBox="1">
            <a:spLocks/>
          </p:cNvSpPr>
          <p:nvPr/>
        </p:nvSpPr>
        <p:spPr>
          <a:xfrm>
            <a:off x="2209800" y="329134"/>
            <a:ext cx="6096000" cy="737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4209968" y="428272"/>
            <a:ext cx="6120680" cy="7495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spcBef>
                <a:spcPct val="0"/>
              </a:spcBef>
              <a:buNone/>
              <a:defRPr sz="2000" b="1">
                <a:solidFill>
                  <a:srgbClr val="223754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ru-RU" dirty="0">
                <a:latin typeface="Qanelas Medium" panose="00000600000000000000" pitchFamily="50" charset="-52"/>
              </a:rPr>
              <a:t>Опыт построения комплексных систем управления финансов в ВУЗах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440214" y="1491976"/>
            <a:ext cx="7890436" cy="402437"/>
          </a:xfrm>
          <a:prstGeom prst="roundRect">
            <a:avLst>
              <a:gd name="adj" fmla="val 8737"/>
            </a:avLst>
          </a:prstGeom>
          <a:solidFill>
            <a:srgbClr val="FEE9C9"/>
          </a:solidFill>
          <a:ln w="19050">
            <a:solidFill>
              <a:srgbClr val="F9951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440213" y="1492864"/>
            <a:ext cx="78904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latin typeface="Qanelas" panose="00000500000000000000" pitchFamily="2" charset="-52"/>
              </a:rPr>
              <a:t>Внедрения</a:t>
            </a:r>
          </a:p>
        </p:txBody>
      </p:sp>
      <p:sp>
        <p:nvSpPr>
          <p:cNvPr id="72" name="Скругленный прямоугольник 71"/>
          <p:cNvSpPr/>
          <p:nvPr/>
        </p:nvSpPr>
        <p:spPr>
          <a:xfrm>
            <a:off x="3779944" y="1805067"/>
            <a:ext cx="5210976" cy="307777"/>
          </a:xfrm>
          <a:prstGeom prst="roundRect">
            <a:avLst>
              <a:gd name="adj" fmla="val 6250"/>
            </a:avLst>
          </a:prstGeom>
          <a:solidFill>
            <a:srgbClr val="B7E3E2"/>
          </a:solidFill>
          <a:ln w="19050">
            <a:solidFill>
              <a:srgbClr val="44A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Прямоугольник 73"/>
          <p:cNvSpPr/>
          <p:nvPr/>
        </p:nvSpPr>
        <p:spPr>
          <a:xfrm>
            <a:off x="3575506" y="1805628"/>
            <a:ext cx="52109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latin typeface="Qanelas" panose="00000500000000000000" pitchFamily="2" charset="-52"/>
              </a:rPr>
              <a:t>Выполненные работы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4D4E7B6-451A-4036-AC5F-4BDB290E162B}"/>
              </a:ext>
            </a:extLst>
          </p:cNvPr>
          <p:cNvSpPr/>
          <p:nvPr/>
        </p:nvSpPr>
        <p:spPr>
          <a:xfrm>
            <a:off x="2579600" y="2121696"/>
            <a:ext cx="7611663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latin typeface="Qanelas" panose="00000500000000000000" pitchFamily="2" charset="-52"/>
              </a:rPr>
              <a:t>Создание комплексной АСУ ФХД ВУЗа</a:t>
            </a:r>
            <a:r>
              <a:rPr lang="en-US" sz="1400" b="1" dirty="0">
                <a:latin typeface="Qanelas" panose="00000500000000000000" pitchFamily="2" charset="-52"/>
              </a:rPr>
              <a:t>:</a:t>
            </a:r>
          </a:p>
          <a:p>
            <a:pPr algn="just"/>
            <a:endParaRPr lang="ru-RU" sz="12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Qanelas" panose="00000500000000000000" pitchFamily="2" charset="-52"/>
              </a:rPr>
              <a:t>Проведено заполнение и настройка нормативно-справочной информации </a:t>
            </a:r>
            <a:r>
              <a:rPr lang="en-US" sz="1400" dirty="0">
                <a:latin typeface="Qanelas" panose="00000500000000000000" pitchFamily="2" charset="-52"/>
              </a:rPr>
              <a:t>;</a:t>
            </a:r>
            <a:endParaRPr lang="ru-RU" sz="1400" dirty="0">
              <a:latin typeface="Qanelas" panose="00000500000000000000" pitchFamily="2" charset="-52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Qanelas" panose="00000500000000000000" pitchFamily="2" charset="-52"/>
              </a:rPr>
              <a:t>Произведена настройка процессов планирования и бюджетирования</a:t>
            </a:r>
            <a:r>
              <a:rPr lang="en-US" sz="1400" dirty="0">
                <a:latin typeface="Qanelas" panose="00000500000000000000" pitchFamily="2" charset="-52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Qanelas" panose="00000500000000000000" pitchFamily="2" charset="-52"/>
              </a:rPr>
              <a:t>Проведено обучение пользователей по работе с подсистемой планирования и бюджетирования – </a:t>
            </a:r>
            <a:r>
              <a:rPr lang="ru-RU" sz="1400" b="1" dirty="0">
                <a:latin typeface="Qanelas" panose="00000500000000000000" pitchFamily="2" charset="-52"/>
              </a:rPr>
              <a:t>Омега</a:t>
            </a:r>
            <a:r>
              <a:rPr lang="en-US" sz="1400" b="1" dirty="0">
                <a:latin typeface="Qanelas" panose="00000500000000000000" pitchFamily="2" charset="-52"/>
              </a:rPr>
              <a:t>:</a:t>
            </a:r>
            <a:r>
              <a:rPr lang="ru-RU" sz="1400" b="1" dirty="0">
                <a:latin typeface="Qanelas" panose="00000500000000000000" pitchFamily="2" charset="-52"/>
              </a:rPr>
              <a:t>ПФУ</a:t>
            </a:r>
            <a:r>
              <a:rPr lang="ru-RU" sz="1400" dirty="0">
                <a:latin typeface="Qanelas" panose="00000500000000000000" pitchFamily="2" charset="-52"/>
              </a:rPr>
              <a:t> или </a:t>
            </a:r>
            <a:r>
              <a:rPr lang="ru-RU" sz="1400" b="1" dirty="0">
                <a:latin typeface="Qanelas" panose="00000500000000000000" pitchFamily="2" charset="-52"/>
              </a:rPr>
              <a:t>Омега: УФХД ВУЗа</a:t>
            </a:r>
            <a:endParaRPr lang="en-US" sz="1400" b="1" dirty="0">
              <a:latin typeface="Qanelas" panose="00000500000000000000" pitchFamily="2" charset="-52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Qanelas" panose="00000500000000000000" pitchFamily="2" charset="-52"/>
              </a:rPr>
              <a:t>Введена в эксплуатацию подсистема планирования и бюджетирования - </a:t>
            </a:r>
            <a:r>
              <a:rPr lang="ru-RU" sz="1400" b="1" dirty="0">
                <a:latin typeface="Qanelas" panose="00000500000000000000" pitchFamily="2" charset="-52"/>
              </a:rPr>
              <a:t>Омега</a:t>
            </a:r>
            <a:r>
              <a:rPr lang="en-US" sz="1400" b="1" dirty="0">
                <a:latin typeface="Qanelas" panose="00000500000000000000" pitchFamily="2" charset="-52"/>
              </a:rPr>
              <a:t>:</a:t>
            </a:r>
            <a:r>
              <a:rPr lang="ru-RU" sz="1400" b="1" dirty="0">
                <a:latin typeface="Qanelas" panose="00000500000000000000" pitchFamily="2" charset="-52"/>
              </a:rPr>
              <a:t>ПФУ</a:t>
            </a:r>
            <a:r>
              <a:rPr lang="ru-RU" sz="1400" dirty="0">
                <a:latin typeface="Qanelas" panose="00000500000000000000" pitchFamily="2" charset="-52"/>
              </a:rPr>
              <a:t> или </a:t>
            </a:r>
            <a:r>
              <a:rPr lang="ru-RU" sz="1400" b="1" dirty="0">
                <a:latin typeface="Qanelas" panose="00000500000000000000" pitchFamily="2" charset="-52"/>
              </a:rPr>
              <a:t>Омега: УФХД ВУЗа</a:t>
            </a:r>
            <a:r>
              <a:rPr lang="ru-RU" sz="1400" dirty="0">
                <a:latin typeface="Qanelas" panose="00000500000000000000" pitchFamily="2" charset="-52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Qanelas" panose="00000500000000000000" pitchFamily="2" charset="-52"/>
              </a:rPr>
              <a:t>Обеспечена интеграция </a:t>
            </a:r>
            <a:r>
              <a:rPr lang="ru-RU" sz="1400" b="1" dirty="0">
                <a:latin typeface="Qanelas" panose="00000500000000000000" pitchFamily="2" charset="-52"/>
              </a:rPr>
              <a:t>Омега</a:t>
            </a:r>
            <a:r>
              <a:rPr lang="en-US" sz="1400" b="1" dirty="0">
                <a:latin typeface="Qanelas" panose="00000500000000000000" pitchFamily="2" charset="-52"/>
              </a:rPr>
              <a:t>:</a:t>
            </a:r>
            <a:r>
              <a:rPr lang="ru-RU" sz="1400" b="1" dirty="0">
                <a:latin typeface="Qanelas" panose="00000500000000000000" pitchFamily="2" charset="-52"/>
              </a:rPr>
              <a:t>ПФУ</a:t>
            </a:r>
            <a:r>
              <a:rPr lang="ru-RU" sz="1400" dirty="0">
                <a:latin typeface="Qanelas" panose="00000500000000000000" pitchFamily="2" charset="-52"/>
              </a:rPr>
              <a:t> или </a:t>
            </a:r>
            <a:r>
              <a:rPr lang="ru-RU" sz="1400" b="1" dirty="0">
                <a:latin typeface="Qanelas" panose="00000500000000000000" pitchFamily="2" charset="-52"/>
              </a:rPr>
              <a:t>Омега: УФХД ВУЗа </a:t>
            </a:r>
            <a:r>
              <a:rPr lang="ru-RU" sz="1400" dirty="0">
                <a:latin typeface="Qanelas" panose="00000500000000000000" pitchFamily="2" charset="-52"/>
              </a:rPr>
              <a:t>с  внутренними ИС вуза для автоматизированного получения данных и формирования </a:t>
            </a:r>
            <a:r>
              <a:rPr lang="ru-RU" sz="1400" b="1" dirty="0">
                <a:latin typeface="Qanelas" panose="00000500000000000000" pitchFamily="2" charset="-52"/>
              </a:rPr>
              <a:t>плана ФХД</a:t>
            </a:r>
            <a:r>
              <a:rPr lang="ru-RU" sz="1400" dirty="0">
                <a:latin typeface="Qanelas" panose="00000500000000000000" pitchFamily="2" charset="-52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Qanelas" panose="00000500000000000000" pitchFamily="2" charset="-52"/>
              </a:rPr>
              <a:t>Обеспечена работа всех филиалов в единой базе данных с единым информационным пространством (НСИ)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Qanelas" panose="00000500000000000000" pitchFamily="2" charset="-52"/>
              </a:rPr>
              <a:t>Настроена интеграция </a:t>
            </a:r>
            <a:r>
              <a:rPr lang="ru-RU" sz="1400" b="1" dirty="0">
                <a:latin typeface="Qanelas" panose="00000500000000000000" pitchFamily="2" charset="-52"/>
              </a:rPr>
              <a:t>Омега</a:t>
            </a:r>
            <a:r>
              <a:rPr lang="en-US" sz="1400" b="1" dirty="0">
                <a:latin typeface="Qanelas" panose="00000500000000000000" pitchFamily="2" charset="-52"/>
              </a:rPr>
              <a:t>:</a:t>
            </a:r>
            <a:r>
              <a:rPr lang="ru-RU" sz="1400" b="1" dirty="0">
                <a:latin typeface="Qanelas" panose="00000500000000000000" pitchFamily="2" charset="-52"/>
              </a:rPr>
              <a:t>ПФУ</a:t>
            </a:r>
            <a:r>
              <a:rPr lang="ru-RU" sz="1400" dirty="0">
                <a:latin typeface="Qanelas" panose="00000500000000000000" pitchFamily="2" charset="-52"/>
              </a:rPr>
              <a:t> или </a:t>
            </a:r>
            <a:r>
              <a:rPr lang="ru-RU" sz="1400" b="1" dirty="0">
                <a:latin typeface="Qanelas" panose="00000500000000000000" pitchFamily="2" charset="-52"/>
              </a:rPr>
              <a:t>Омега: УФХД ВУЗа </a:t>
            </a:r>
            <a:r>
              <a:rPr lang="ru-RU" sz="1400" dirty="0">
                <a:latin typeface="Qanelas" panose="00000500000000000000" pitchFamily="2" charset="-52"/>
              </a:rPr>
              <a:t>с сервисом АСУ ПФХД или </a:t>
            </a:r>
            <a:r>
              <a:rPr lang="en-US" sz="1400" dirty="0">
                <a:latin typeface="Qanelas" panose="00000500000000000000" pitchFamily="2" charset="-52"/>
              </a:rPr>
              <a:t>BUS GOV</a:t>
            </a:r>
            <a:r>
              <a:rPr lang="ru-RU" sz="1400" dirty="0">
                <a:latin typeface="Qanelas" panose="00000500000000000000" pitchFamily="2" charset="-52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Qanelas" panose="00000500000000000000" pitchFamily="2" charset="-52"/>
              </a:rPr>
              <a:t>Проведена успешная апробация возможностей взаимодействия </a:t>
            </a:r>
            <a:r>
              <a:rPr lang="ru-RU" sz="1400" b="1" dirty="0">
                <a:latin typeface="Qanelas" panose="00000500000000000000" pitchFamily="2" charset="-52"/>
              </a:rPr>
              <a:t>Омега</a:t>
            </a:r>
            <a:r>
              <a:rPr lang="en-US" sz="1400" b="1" dirty="0">
                <a:latin typeface="Qanelas" panose="00000500000000000000" pitchFamily="2" charset="-52"/>
              </a:rPr>
              <a:t>:</a:t>
            </a:r>
            <a:r>
              <a:rPr lang="ru-RU" sz="1400" b="1" dirty="0">
                <a:latin typeface="Qanelas" panose="00000500000000000000" pitchFamily="2" charset="-52"/>
              </a:rPr>
              <a:t>ПФУ</a:t>
            </a:r>
            <a:r>
              <a:rPr lang="ru-RU" sz="1400" dirty="0">
                <a:latin typeface="Qanelas" panose="00000500000000000000" pitchFamily="2" charset="-52"/>
              </a:rPr>
              <a:t> или </a:t>
            </a:r>
            <a:r>
              <a:rPr lang="ru-RU" sz="1400" b="1" dirty="0">
                <a:latin typeface="Qanelas" panose="00000500000000000000" pitchFamily="2" charset="-52"/>
              </a:rPr>
              <a:t>Омега: УФХД ВУЗа</a:t>
            </a:r>
            <a:r>
              <a:rPr lang="ru-RU" sz="1400" dirty="0">
                <a:latin typeface="Qanelas" panose="00000500000000000000" pitchFamily="2" charset="-52"/>
              </a:rPr>
              <a:t> и Федерального Сервиса АСУ ПФХД или </a:t>
            </a:r>
            <a:r>
              <a:rPr lang="en-US" sz="1400" dirty="0">
                <a:latin typeface="Qanelas" panose="00000500000000000000" pitchFamily="2" charset="-52"/>
              </a:rPr>
              <a:t>BUS GOV</a:t>
            </a:r>
            <a:r>
              <a:rPr lang="ru-RU" sz="1400" dirty="0">
                <a:latin typeface="Qanelas" panose="00000500000000000000" pitchFamily="2" charset="-52"/>
              </a:rPr>
              <a:t>.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56FB6D6-281E-4A99-B0F4-EB78E13C8884}"/>
              </a:ext>
            </a:extLst>
          </p:cNvPr>
          <p:cNvSpPr/>
          <p:nvPr/>
        </p:nvSpPr>
        <p:spPr>
          <a:xfrm>
            <a:off x="-521548" y="582683"/>
            <a:ext cx="4488225" cy="3819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770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A1D4FFC-6530-42F8-B909-07C4DA5C01C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9B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A7072F5-E849-436B-A663-407AEF9A5791}"/>
              </a:ext>
            </a:extLst>
          </p:cNvPr>
          <p:cNvSpPr/>
          <p:nvPr/>
        </p:nvSpPr>
        <p:spPr>
          <a:xfrm>
            <a:off x="7139006" y="-610537"/>
            <a:ext cx="4323644" cy="8208765"/>
          </a:xfrm>
          <a:prstGeom prst="rect">
            <a:avLst/>
          </a:prstGeom>
          <a:solidFill>
            <a:srgbClr val="211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0C5C589-6D86-4B99-A2A1-EFFEEE6C2B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677" y="2260895"/>
            <a:ext cx="2331352" cy="867714"/>
          </a:xfrm>
          <a:prstGeom prst="rect">
            <a:avLst/>
          </a:prstGeom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D14DE5D8-F246-449B-B3D4-E6CFCB4A84D8}"/>
              </a:ext>
            </a:extLst>
          </p:cNvPr>
          <p:cNvGrpSpPr/>
          <p:nvPr/>
        </p:nvGrpSpPr>
        <p:grpSpPr>
          <a:xfrm>
            <a:off x="8080677" y="3151288"/>
            <a:ext cx="1853725" cy="694869"/>
            <a:chOff x="8808705" y="3241927"/>
            <a:chExt cx="1853725" cy="694869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DD3B8739-6CC9-4D10-A10E-9378C5D12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8705" y="3241927"/>
              <a:ext cx="679708" cy="694869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83395C65-7EF0-43FD-8F1A-A1FE4C369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5539" y="3241927"/>
              <a:ext cx="679708" cy="694869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925AC5DC-D002-418E-B9B4-9160C163F1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2722" y="3241927"/>
              <a:ext cx="679708" cy="694869"/>
            </a:xfrm>
            <a:prstGeom prst="rect">
              <a:avLst/>
            </a:prstGeom>
          </p:spPr>
        </p:pic>
      </p:grp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3785E27-3123-4C80-B909-C7D268EFE95A}"/>
              </a:ext>
            </a:extLst>
          </p:cNvPr>
          <p:cNvSpPr/>
          <p:nvPr/>
        </p:nvSpPr>
        <p:spPr>
          <a:xfrm>
            <a:off x="692774" y="1476065"/>
            <a:ext cx="61926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3B2353"/>
                </a:solidFill>
                <a:latin typeface="Qanelas Medium" panose="00000600000000000000" pitchFamily="50" charset="-52"/>
              </a:rPr>
              <a:t>Закажите демонстрацию  «</a:t>
            </a:r>
            <a:r>
              <a:rPr lang="ru-RU" sz="2400" dirty="0" err="1">
                <a:solidFill>
                  <a:srgbClr val="3B2353"/>
                </a:solidFill>
                <a:latin typeface="Qanelas Medium" panose="00000600000000000000" pitchFamily="50" charset="-52"/>
              </a:rPr>
              <a:t>Омега:Управление</a:t>
            </a:r>
            <a:r>
              <a:rPr lang="ru-RU" sz="2400" dirty="0">
                <a:solidFill>
                  <a:srgbClr val="3B2353"/>
                </a:solidFill>
                <a:latin typeface="Qanelas Medium" panose="00000600000000000000" pitchFamily="50" charset="-52"/>
              </a:rPr>
              <a:t> ФХД ВУЗа», оставив заявку на сайте, или свяжитесь с нами любым удобным способом:</a:t>
            </a:r>
            <a:endParaRPr lang="en-US" sz="2400" dirty="0">
              <a:solidFill>
                <a:srgbClr val="3B2353"/>
              </a:solidFill>
              <a:latin typeface="Qanelas Medium" panose="00000600000000000000" pitchFamily="50" charset="-52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8587EABE-2728-4C1D-9A4A-21EE9E9694B9}"/>
              </a:ext>
            </a:extLst>
          </p:cNvPr>
          <p:cNvSpPr/>
          <p:nvPr/>
        </p:nvSpPr>
        <p:spPr>
          <a:xfrm>
            <a:off x="692774" y="3329742"/>
            <a:ext cx="591428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B2353"/>
                </a:solidFill>
                <a:latin typeface="Qanelas" panose="00000500000000000000" pitchFamily="2" charset="-52"/>
              </a:rPr>
              <a:t>Адрес: </a:t>
            </a:r>
            <a:r>
              <a:rPr lang="ru-RU" b="1" dirty="0">
                <a:solidFill>
                  <a:srgbClr val="3B2353"/>
                </a:solidFill>
                <a:latin typeface="Qanelas" panose="00000500000000000000" pitchFamily="2" charset="-52"/>
              </a:rPr>
              <a:t>191124, Санкт-Петербург, </a:t>
            </a:r>
            <a:r>
              <a:rPr lang="ru-RU" b="1" dirty="0" err="1">
                <a:solidFill>
                  <a:srgbClr val="3B2353"/>
                </a:solidFill>
                <a:latin typeface="Qanelas" panose="00000500000000000000" pitchFamily="2" charset="-52"/>
              </a:rPr>
              <a:t>Синопская</a:t>
            </a:r>
            <a:r>
              <a:rPr lang="ru-RU" b="1" dirty="0">
                <a:solidFill>
                  <a:srgbClr val="3B2353"/>
                </a:solidFill>
                <a:latin typeface="Qanelas" panose="00000500000000000000" pitchFamily="2" charset="-52"/>
              </a:rPr>
              <a:t> наб., 52А</a:t>
            </a:r>
          </a:p>
          <a:p>
            <a:endParaRPr lang="ru-RU" dirty="0">
              <a:solidFill>
                <a:srgbClr val="3B2353"/>
              </a:solidFill>
              <a:latin typeface="Qanelas" panose="00000500000000000000" pitchFamily="2" charset="-52"/>
            </a:endParaRPr>
          </a:p>
          <a:p>
            <a:r>
              <a:rPr lang="ru-RU" dirty="0">
                <a:solidFill>
                  <a:srgbClr val="3B2353"/>
                </a:solidFill>
                <a:latin typeface="Qanelas" panose="00000500000000000000" pitchFamily="2" charset="-52"/>
              </a:rPr>
              <a:t>Телефоны: </a:t>
            </a:r>
            <a:r>
              <a:rPr lang="ru-RU" b="1" dirty="0">
                <a:solidFill>
                  <a:srgbClr val="3B2353"/>
                </a:solidFill>
                <a:latin typeface="Qanelas" panose="00000500000000000000" pitchFamily="2" charset="-52"/>
              </a:rPr>
              <a:t>8 (812) 213-04-17</a:t>
            </a:r>
            <a:r>
              <a:rPr lang="ru-RU" dirty="0">
                <a:solidFill>
                  <a:srgbClr val="3B2353"/>
                </a:solidFill>
                <a:latin typeface="Qanelas" panose="00000500000000000000" pitchFamily="2" charset="-52"/>
              </a:rPr>
              <a:t>; </a:t>
            </a:r>
            <a:r>
              <a:rPr lang="ru-RU" b="1" dirty="0">
                <a:solidFill>
                  <a:srgbClr val="3B2353"/>
                </a:solidFill>
                <a:latin typeface="Qanelas" panose="00000500000000000000" pitchFamily="2" charset="-52"/>
              </a:rPr>
              <a:t>+7 (981) 900-43-35</a:t>
            </a:r>
          </a:p>
          <a:p>
            <a:endParaRPr lang="ru-RU" b="1" dirty="0">
              <a:solidFill>
                <a:srgbClr val="3B2353"/>
              </a:solidFill>
              <a:latin typeface="Qanelas" panose="00000500000000000000" pitchFamily="2" charset="-52"/>
            </a:endParaRPr>
          </a:p>
          <a:p>
            <a:r>
              <a:rPr lang="en-US" dirty="0">
                <a:solidFill>
                  <a:srgbClr val="3B2353"/>
                </a:solidFill>
                <a:latin typeface="Qanelas" panose="00000500000000000000" pitchFamily="2" charset="-52"/>
              </a:rPr>
              <a:t>E-mail</a:t>
            </a:r>
            <a:r>
              <a:rPr lang="ru-RU" dirty="0">
                <a:solidFill>
                  <a:srgbClr val="3B2353"/>
                </a:solidFill>
                <a:latin typeface="Qanelas" panose="00000500000000000000" pitchFamily="2" charset="-52"/>
              </a:rPr>
              <a:t>:</a:t>
            </a:r>
            <a:r>
              <a:rPr lang="en-US" dirty="0">
                <a:solidFill>
                  <a:srgbClr val="3B2353"/>
                </a:solidFill>
                <a:latin typeface="Qanelas" panose="00000500000000000000" pitchFamily="2" charset="-52"/>
              </a:rPr>
              <a:t> </a:t>
            </a:r>
            <a:r>
              <a:rPr lang="en-US" b="1" dirty="0">
                <a:solidFill>
                  <a:srgbClr val="3B2353"/>
                </a:solidFill>
                <a:latin typeface="Qanelas" panose="00000500000000000000" pitchFamily="2" charset="-52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help_pfu@omegafuture.ru</a:t>
            </a:r>
            <a:endParaRPr lang="ru-RU" b="1" dirty="0">
              <a:solidFill>
                <a:srgbClr val="3B2353"/>
              </a:solidFill>
              <a:latin typeface="Qanelas" panose="00000500000000000000" pitchFamily="2" charset="-52"/>
            </a:endParaRPr>
          </a:p>
          <a:p>
            <a:endParaRPr lang="en-US" dirty="0">
              <a:solidFill>
                <a:srgbClr val="3B2353"/>
              </a:solidFill>
              <a:latin typeface="Qanelas" panose="00000500000000000000" pitchFamily="2" charset="-52"/>
            </a:endParaRPr>
          </a:p>
          <a:p>
            <a:r>
              <a:rPr lang="ru-RU" dirty="0">
                <a:solidFill>
                  <a:srgbClr val="3B2353"/>
                </a:solidFill>
                <a:latin typeface="Qanelas" panose="00000500000000000000" pitchFamily="2" charset="-52"/>
              </a:rPr>
              <a:t>Сайт: </a:t>
            </a:r>
            <a:r>
              <a:rPr lang="en-US" b="1" dirty="0">
                <a:solidFill>
                  <a:srgbClr val="3B2353"/>
                </a:solidFill>
                <a:latin typeface="Qanelas" panose="00000500000000000000" pitchFamily="2" charset="-52"/>
              </a:rPr>
              <a:t>pfhd.ru</a:t>
            </a:r>
            <a:endParaRPr lang="ru-RU" b="1" dirty="0">
              <a:solidFill>
                <a:srgbClr val="3B2353"/>
              </a:solidFill>
              <a:latin typeface="Qanelas" panose="00000500000000000000" pitchFamily="2" charset="-52"/>
            </a:endParaRPr>
          </a:p>
          <a:p>
            <a:endParaRPr lang="ru-RU" dirty="0">
              <a:solidFill>
                <a:srgbClr val="3B2353"/>
              </a:solidFill>
              <a:latin typeface="Qanelas" panose="00000500000000000000" pitchFamily="2" charset="-52"/>
            </a:endParaRPr>
          </a:p>
          <a:p>
            <a:r>
              <a:rPr lang="ru-RU" dirty="0">
                <a:solidFill>
                  <a:srgbClr val="3B2353"/>
                </a:solidFill>
                <a:latin typeface="Qanelas" panose="00000500000000000000" pitchFamily="2" charset="-52"/>
              </a:rPr>
              <a:t>Медиа-центр </a:t>
            </a:r>
            <a:r>
              <a:rPr lang="en-US" dirty="0">
                <a:solidFill>
                  <a:srgbClr val="3B2353"/>
                </a:solidFill>
                <a:latin typeface="Qanelas" panose="00000500000000000000" pitchFamily="2" charset="-52"/>
              </a:rPr>
              <a:t>Skype: </a:t>
            </a:r>
            <a:r>
              <a:rPr lang="en-US" b="1" dirty="0" err="1">
                <a:solidFill>
                  <a:srgbClr val="3B2353"/>
                </a:solidFill>
                <a:latin typeface="Qanelas" panose="00000500000000000000" pitchFamily="2" charset="-52"/>
              </a:rPr>
              <a:t>help_pfuskype</a:t>
            </a:r>
            <a:endParaRPr lang="en-US" sz="1600" b="1" dirty="0">
              <a:latin typeface="Qanelas" panose="00000500000000000000" pitchFamily="2" charset="-5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7C3E79-EDAC-4A3A-BCFB-95E78656425D}"/>
              </a:ext>
            </a:extLst>
          </p:cNvPr>
          <p:cNvSpPr txBox="1"/>
          <p:nvPr/>
        </p:nvSpPr>
        <p:spPr>
          <a:xfrm>
            <a:off x="692774" y="6025016"/>
            <a:ext cx="5676993" cy="500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400" dirty="0">
                <a:solidFill>
                  <a:srgbClr val="3B2353"/>
                </a:solidFill>
                <a:latin typeface="Qanelas Medium" panose="00000600000000000000" pitchFamily="50" charset="-52"/>
              </a:rPr>
              <a:t>Благодарим за внимание!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0AAD17-41A2-48A6-B435-0B7A88318565}"/>
              </a:ext>
            </a:extLst>
          </p:cNvPr>
          <p:cNvSpPr txBox="1"/>
          <p:nvPr/>
        </p:nvSpPr>
        <p:spPr>
          <a:xfrm>
            <a:off x="8080677" y="3810833"/>
            <a:ext cx="3264942" cy="566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400"/>
              </a:lnSpc>
            </a:pPr>
            <a:r>
              <a:rPr lang="en-US" sz="1600" dirty="0">
                <a:solidFill>
                  <a:schemeClr val="bg1"/>
                </a:solidFill>
                <a:latin typeface="Qanelas SemiBold" panose="00000700000000000000" pitchFamily="50" charset="-52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omegafuture.ru</a:t>
            </a:r>
            <a:endParaRPr lang="ru-RU" sz="1600" dirty="0">
              <a:solidFill>
                <a:schemeClr val="bg1"/>
              </a:solidFill>
              <a:latin typeface="Qanelas SemiBold" panose="000007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742687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A1D4FFC-6530-42F8-B909-07C4DA5C01C4}"/>
              </a:ext>
            </a:extLst>
          </p:cNvPr>
          <p:cNvSpPr/>
          <p:nvPr/>
        </p:nvSpPr>
        <p:spPr>
          <a:xfrm>
            <a:off x="-112143" y="37355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B1B84F7-6399-472F-9E4D-6CB83283194C}"/>
              </a:ext>
            </a:extLst>
          </p:cNvPr>
          <p:cNvSpPr/>
          <p:nvPr/>
        </p:nvSpPr>
        <p:spPr>
          <a:xfrm>
            <a:off x="310718" y="204185"/>
            <a:ext cx="11567604" cy="66164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30E3172-2159-4108-A446-184751A01C82}"/>
              </a:ext>
            </a:extLst>
          </p:cNvPr>
          <p:cNvSpPr/>
          <p:nvPr/>
        </p:nvSpPr>
        <p:spPr>
          <a:xfrm>
            <a:off x="-343383" y="798653"/>
            <a:ext cx="4488225" cy="3819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1F65E3-D24B-472F-AC3B-1FE56EBA563E}"/>
              </a:ext>
            </a:extLst>
          </p:cNvPr>
          <p:cNvSpPr txBox="1"/>
          <p:nvPr/>
        </p:nvSpPr>
        <p:spPr>
          <a:xfrm>
            <a:off x="4144842" y="674491"/>
            <a:ext cx="4810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3B2353"/>
                </a:solidFill>
                <a:latin typeface="Qanelas Medium" panose="00000600000000000000" pitchFamily="50" charset="-52"/>
              </a:rPr>
              <a:t>«Омега: Управление ФХД ВУЗа» </a:t>
            </a:r>
          </a:p>
        </p:txBody>
      </p:sp>
      <p:sp>
        <p:nvSpPr>
          <p:cNvPr id="12" name="Google Shape;597;p45">
            <a:extLst>
              <a:ext uri="{FF2B5EF4-FFF2-40B4-BE49-F238E27FC236}">
                <a16:creationId xmlns:a16="http://schemas.microsoft.com/office/drawing/2014/main" id="{90C5ADC2-6B9F-40AE-8752-2CACB67057B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12005" y="3266101"/>
            <a:ext cx="2095024" cy="226157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/>
            <a:r>
              <a:rPr lang="ru-RU" sz="1300" b="0" i="0" dirty="0">
                <a:solidFill>
                  <a:srgbClr val="3B2353"/>
                </a:solidFill>
                <a:latin typeface="Qanelas" panose="00000500000000000000" pitchFamily="50" charset="-52"/>
              </a:rPr>
              <a:t>Возможность ведения финансовой структуры ВУЗа. Настройка связей между финансовой (ЦФО) и организационно-административной (подразделения) структурами. Табличное и графическое представление данных</a:t>
            </a:r>
            <a:endParaRPr lang="ru-RU" sz="1300" dirty="0">
              <a:solidFill>
                <a:srgbClr val="3B2353"/>
              </a:solidFill>
              <a:latin typeface="Qanelas" panose="00000500000000000000" pitchFamily="50" charset="-52"/>
            </a:endParaRPr>
          </a:p>
          <a:p>
            <a:pPr lvl="0" algn="l">
              <a:spcBef>
                <a:spcPts val="0"/>
              </a:spcBef>
              <a:spcAft>
                <a:spcPts val="1600"/>
              </a:spcAft>
            </a:pPr>
            <a:endParaRPr lang="en-US" sz="1600" dirty="0">
              <a:latin typeface="Qanelas" panose="00000500000000000000" pitchFamily="50" charset="-52"/>
            </a:endParaRPr>
          </a:p>
        </p:txBody>
      </p:sp>
      <p:sp>
        <p:nvSpPr>
          <p:cNvPr id="13" name="Google Shape;597;p45">
            <a:extLst>
              <a:ext uri="{FF2B5EF4-FFF2-40B4-BE49-F238E27FC236}">
                <a16:creationId xmlns:a16="http://schemas.microsoft.com/office/drawing/2014/main" id="{B8B71EE4-366F-43EB-8685-F47570CCD7B7}"/>
              </a:ext>
            </a:extLst>
          </p:cNvPr>
          <p:cNvSpPr txBox="1">
            <a:spLocks/>
          </p:cNvSpPr>
          <p:nvPr/>
        </p:nvSpPr>
        <p:spPr>
          <a:xfrm>
            <a:off x="4144842" y="1685708"/>
            <a:ext cx="7145453" cy="23575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1600"/>
              </a:spcAft>
            </a:pPr>
            <a:r>
              <a:rPr lang="ru-RU" sz="1400" b="1" dirty="0">
                <a:solidFill>
                  <a:srgbClr val="3B2353"/>
                </a:solidFill>
                <a:latin typeface="Qanelas" panose="00000500000000000000" pitchFamily="50" charset="-52"/>
              </a:rPr>
              <a:t>Комплексное решение, предназначенное для автоматизации процессов планирования и бюджетирования финансово-хозяйственной деятельности высших учебных заведений с многопрофильной распределенной структурой.</a:t>
            </a:r>
          </a:p>
          <a:p>
            <a:pPr algn="l">
              <a:spcBef>
                <a:spcPts val="0"/>
              </a:spcBef>
              <a:spcAft>
                <a:spcPts val="1600"/>
              </a:spcAft>
            </a:pPr>
            <a:endParaRPr lang="en-US" sz="1400" dirty="0">
              <a:latin typeface="Qanelas" panose="00000500000000000000" pitchFamily="50" charset="-52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83FF965-599D-41C8-9164-AE4F45B007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860" y="2396223"/>
            <a:ext cx="550243" cy="55024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3D08347-E3A7-42E6-A713-862ECA1D5E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974" y="2395666"/>
            <a:ext cx="550800" cy="5508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CEF341E-CB3F-4DC2-899C-0107CEE5A6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359" y="2396223"/>
            <a:ext cx="550800" cy="5508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2AFB032-7C6C-4C62-91DB-DE32647B4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995" y="2396223"/>
            <a:ext cx="550800" cy="5508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9E80C75-60F6-4BE4-B26F-AFD2BBE902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340" y="2269666"/>
            <a:ext cx="676800" cy="676800"/>
          </a:xfrm>
          <a:prstGeom prst="rect">
            <a:avLst/>
          </a:prstGeom>
        </p:spPr>
      </p:pic>
      <p:sp>
        <p:nvSpPr>
          <p:cNvPr id="29" name="Google Shape;597;p45">
            <a:extLst>
              <a:ext uri="{FF2B5EF4-FFF2-40B4-BE49-F238E27FC236}">
                <a16:creationId xmlns:a16="http://schemas.microsoft.com/office/drawing/2014/main" id="{F263BA24-1BEC-4FA5-A9BE-A144E1C0A02F}"/>
              </a:ext>
            </a:extLst>
          </p:cNvPr>
          <p:cNvSpPr txBox="1">
            <a:spLocks/>
          </p:cNvSpPr>
          <p:nvPr/>
        </p:nvSpPr>
        <p:spPr>
          <a:xfrm>
            <a:off x="2816379" y="3194741"/>
            <a:ext cx="2339703" cy="234201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ru-RU" sz="1300" b="0" i="0" dirty="0">
                <a:solidFill>
                  <a:srgbClr val="3B2353"/>
                </a:solidFill>
                <a:latin typeface="Qanelas" panose="00000500000000000000" pitchFamily="50" charset="-52"/>
              </a:rPr>
              <a:t>Ввод и хранение основных показателей плана ФХД в разрезе аналитики, применяемой в ВУЗе, как на уровне отдельных операций, так и в виде универсального документа, обеспечивающего автоматический расчет итоговых строк (колонок и/или ячеек)</a:t>
            </a:r>
          </a:p>
          <a:p>
            <a:pPr algn="l">
              <a:spcBef>
                <a:spcPts val="0"/>
              </a:spcBef>
              <a:spcAft>
                <a:spcPts val="1600"/>
              </a:spcAft>
            </a:pPr>
            <a:endParaRPr lang="en-US" sz="1600" dirty="0">
              <a:latin typeface="Qanelas" panose="00000500000000000000" pitchFamily="50" charset="-52"/>
            </a:endParaRPr>
          </a:p>
        </p:txBody>
      </p:sp>
      <p:sp>
        <p:nvSpPr>
          <p:cNvPr id="30" name="Google Shape;597;p45">
            <a:extLst>
              <a:ext uri="{FF2B5EF4-FFF2-40B4-BE49-F238E27FC236}">
                <a16:creationId xmlns:a16="http://schemas.microsoft.com/office/drawing/2014/main" id="{BA89DCD8-E025-4D30-B964-166E4ADF5777}"/>
              </a:ext>
            </a:extLst>
          </p:cNvPr>
          <p:cNvSpPr txBox="1">
            <a:spLocks/>
          </p:cNvSpPr>
          <p:nvPr/>
        </p:nvSpPr>
        <p:spPr>
          <a:xfrm>
            <a:off x="5406500" y="3151574"/>
            <a:ext cx="2508033" cy="308980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ru-RU" sz="1300" b="0" i="0" dirty="0">
                <a:solidFill>
                  <a:srgbClr val="3B2353"/>
                </a:solidFill>
                <a:latin typeface="Qanelas" panose="00000500000000000000" pitchFamily="50" charset="-52"/>
              </a:rPr>
              <a:t>Наличие механизма привязки аналитических показателей ВУЗа к регламентированным (МОН) показателям ПФХД. Загрузка дополнительных аналитических показателей из ПП </a:t>
            </a:r>
            <a:r>
              <a:rPr lang="ru-RU" sz="1300" b="1" i="0" dirty="0">
                <a:solidFill>
                  <a:srgbClr val="3B2353"/>
                </a:solidFill>
                <a:latin typeface="Qanelas" panose="00000500000000000000" pitchFamily="50" charset="-52"/>
              </a:rPr>
              <a:t>1С:БГУ, 1С:ЗКГУ, 1С:Университет, 1С: Документооборот, 1С: Государственные и муниципальные закупки</a:t>
            </a:r>
            <a:r>
              <a:rPr lang="ru-RU" sz="1300" b="0" i="0" dirty="0">
                <a:solidFill>
                  <a:srgbClr val="3B2353"/>
                </a:solidFill>
                <a:latin typeface="Qanelas" panose="00000500000000000000" pitchFamily="50" charset="-52"/>
              </a:rPr>
              <a:t>, а также иных информационных систем, поддерживающих обмен с использованием </a:t>
            </a:r>
            <a:r>
              <a:rPr lang="en-US" sz="1300" b="0" i="0" dirty="0">
                <a:solidFill>
                  <a:srgbClr val="3B2353"/>
                </a:solidFill>
                <a:latin typeface="Qanelas" panose="00000500000000000000" pitchFamily="50" charset="-52"/>
              </a:rPr>
              <a:t>XML-</a:t>
            </a:r>
            <a:r>
              <a:rPr lang="ru-RU" sz="1300" b="0" i="0" dirty="0">
                <a:solidFill>
                  <a:srgbClr val="3B2353"/>
                </a:solidFill>
                <a:latin typeface="Qanelas" panose="00000500000000000000" pitchFamily="50" charset="-52"/>
              </a:rPr>
              <a:t>формата</a:t>
            </a:r>
          </a:p>
          <a:p>
            <a:pPr algn="l">
              <a:spcBef>
                <a:spcPts val="0"/>
              </a:spcBef>
              <a:spcAft>
                <a:spcPts val="1600"/>
              </a:spcAft>
            </a:pPr>
            <a:endParaRPr lang="en-US" sz="1600" dirty="0">
              <a:latin typeface="Qanelas" panose="00000500000000000000" pitchFamily="50" charset="-52"/>
            </a:endParaRPr>
          </a:p>
        </p:txBody>
      </p:sp>
      <p:sp>
        <p:nvSpPr>
          <p:cNvPr id="33" name="Google Shape;597;p45">
            <a:extLst>
              <a:ext uri="{FF2B5EF4-FFF2-40B4-BE49-F238E27FC236}">
                <a16:creationId xmlns:a16="http://schemas.microsoft.com/office/drawing/2014/main" id="{236DFEE3-CA51-4D4C-B2BD-316120F83BE5}"/>
              </a:ext>
            </a:extLst>
          </p:cNvPr>
          <p:cNvSpPr txBox="1">
            <a:spLocks/>
          </p:cNvSpPr>
          <p:nvPr/>
        </p:nvSpPr>
        <p:spPr>
          <a:xfrm>
            <a:off x="8077325" y="3200412"/>
            <a:ext cx="1718661" cy="122984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ru-RU" sz="1300" b="0" i="0" dirty="0">
                <a:solidFill>
                  <a:srgbClr val="3B2353"/>
                </a:solidFill>
                <a:latin typeface="Qanelas" panose="00000500000000000000" pitchFamily="50" charset="-52"/>
              </a:rPr>
              <a:t>Автоматическое формирование ПФХД и расчетов обоснований к ПФХД</a:t>
            </a:r>
          </a:p>
          <a:p>
            <a:pPr algn="l">
              <a:spcBef>
                <a:spcPts val="0"/>
              </a:spcBef>
              <a:spcAft>
                <a:spcPts val="1600"/>
              </a:spcAft>
            </a:pPr>
            <a:endParaRPr lang="en-US" sz="1600" dirty="0">
              <a:latin typeface="Qanelas" panose="00000500000000000000" pitchFamily="50" charset="-52"/>
            </a:endParaRPr>
          </a:p>
        </p:txBody>
      </p:sp>
      <p:sp>
        <p:nvSpPr>
          <p:cNvPr id="34" name="Google Shape;597;p45">
            <a:extLst>
              <a:ext uri="{FF2B5EF4-FFF2-40B4-BE49-F238E27FC236}">
                <a16:creationId xmlns:a16="http://schemas.microsoft.com/office/drawing/2014/main" id="{3925CA7A-1E5A-4278-9A04-5DAB824559D8}"/>
              </a:ext>
            </a:extLst>
          </p:cNvPr>
          <p:cNvSpPr txBox="1">
            <a:spLocks/>
          </p:cNvSpPr>
          <p:nvPr/>
        </p:nvSpPr>
        <p:spPr>
          <a:xfrm>
            <a:off x="9903321" y="3032657"/>
            <a:ext cx="1768896" cy="259028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ru-RU" sz="1300" b="0" i="0" dirty="0">
                <a:solidFill>
                  <a:srgbClr val="3B2353"/>
                </a:solidFill>
                <a:latin typeface="Qanelas" panose="00000500000000000000" pitchFamily="50" charset="-52"/>
              </a:rPr>
              <a:t>Выгрузка основных и дополнительных аналитических показателей плана финансово-хозяйственной деятельности на Федеральный Сервис </a:t>
            </a:r>
            <a:r>
              <a:rPr lang="en-US" sz="1300" b="0" i="0" dirty="0">
                <a:solidFill>
                  <a:srgbClr val="3B2353"/>
                </a:solidFill>
                <a:latin typeface="Qanelas" panose="00000500000000000000" pitchFamily="50" charset="-52"/>
              </a:rPr>
              <a:t>BUS GOV </a:t>
            </a:r>
            <a:r>
              <a:rPr lang="ru-RU" sz="1300" b="0" i="0" dirty="0">
                <a:solidFill>
                  <a:srgbClr val="3B2353"/>
                </a:solidFill>
                <a:latin typeface="Qanelas" panose="00000500000000000000" pitchFamily="50" charset="-52"/>
              </a:rPr>
              <a:t>(по протоколу HTTP)</a:t>
            </a:r>
          </a:p>
          <a:p>
            <a:pPr algn="l">
              <a:spcBef>
                <a:spcPts val="0"/>
              </a:spcBef>
              <a:spcAft>
                <a:spcPts val="1600"/>
              </a:spcAft>
            </a:pPr>
            <a:endParaRPr lang="en-US" sz="1600" dirty="0">
              <a:latin typeface="Qanelas" panose="00000500000000000000" pitchFamily="50" charset="-52"/>
            </a:endParaRPr>
          </a:p>
        </p:txBody>
      </p:sp>
      <p:sp>
        <p:nvSpPr>
          <p:cNvPr id="37" name="Google Shape;597;p45">
            <a:extLst>
              <a:ext uri="{FF2B5EF4-FFF2-40B4-BE49-F238E27FC236}">
                <a16:creationId xmlns:a16="http://schemas.microsoft.com/office/drawing/2014/main" id="{F2BDA9C8-F0B4-43C8-9481-8E4476C63494}"/>
              </a:ext>
            </a:extLst>
          </p:cNvPr>
          <p:cNvSpPr txBox="1">
            <a:spLocks/>
          </p:cNvSpPr>
          <p:nvPr/>
        </p:nvSpPr>
        <p:spPr>
          <a:xfrm>
            <a:off x="6382759" y="6078628"/>
            <a:ext cx="6599416" cy="109546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1600"/>
              </a:spcAft>
            </a:pPr>
            <a:r>
              <a:rPr lang="ru-RU" sz="1200" dirty="0">
                <a:latin typeface="Qanelas" panose="00000500000000000000" pitchFamily="50" charset="-52"/>
              </a:rPr>
              <a:t>Дополнительные модули и сетевая комплектация под заказ по ТЗ заказчика</a:t>
            </a:r>
          </a:p>
          <a:p>
            <a:pPr algn="l">
              <a:spcBef>
                <a:spcPts val="0"/>
              </a:spcBef>
              <a:spcAft>
                <a:spcPts val="1600"/>
              </a:spcAft>
            </a:pPr>
            <a:endParaRPr lang="en-US" sz="1400" dirty="0">
              <a:latin typeface="Qanelas" panose="00000500000000000000" pitchFamily="50" charset="-52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CB6DFB3-5356-4249-A840-E83FBA1D25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341" y="6489984"/>
            <a:ext cx="732499" cy="27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012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442DEBAF-C7BB-4D91-B920-C84A580BF931}"/>
              </a:ext>
            </a:extLst>
          </p:cNvPr>
          <p:cNvSpPr/>
          <p:nvPr/>
        </p:nvSpPr>
        <p:spPr>
          <a:xfrm>
            <a:off x="312198" y="368994"/>
            <a:ext cx="11567604" cy="63366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40745A8E-93DB-4530-AF30-02CCB0A8E594}"/>
              </a:ext>
            </a:extLst>
          </p:cNvPr>
          <p:cNvGrpSpPr/>
          <p:nvPr/>
        </p:nvGrpSpPr>
        <p:grpSpPr>
          <a:xfrm>
            <a:off x="778181" y="1812925"/>
            <a:ext cx="4453233" cy="2267587"/>
            <a:chOff x="899701" y="756782"/>
            <a:chExt cx="3354194" cy="1506262"/>
          </a:xfrm>
        </p:grpSpPr>
        <p:sp>
          <p:nvSpPr>
            <p:cNvPr id="73" name="Прямоугольник 72"/>
            <p:cNvSpPr/>
            <p:nvPr/>
          </p:nvSpPr>
          <p:spPr>
            <a:xfrm>
              <a:off x="899701" y="1247445"/>
              <a:ext cx="3354194" cy="10155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>
                  <a:solidFill>
                    <a:srgbClr val="3B2353"/>
                  </a:solidFill>
                  <a:latin typeface="Qanelas" panose="00000500000000000000" pitchFamily="2" charset="-52"/>
                </a:rPr>
                <a:t>Создайте единую финансовую среду независимо от уже установленных </a:t>
              </a:r>
              <a:br>
                <a:rPr lang="ru-RU" sz="1600" dirty="0">
                  <a:solidFill>
                    <a:srgbClr val="3B2353"/>
                  </a:solidFill>
                  <a:latin typeface="Qanelas" panose="00000500000000000000" pitchFamily="2" charset="-52"/>
                </a:rPr>
              </a:br>
              <a:r>
                <a:rPr lang="ru-RU" sz="1600" dirty="0">
                  <a:solidFill>
                    <a:srgbClr val="3B2353"/>
                  </a:solidFill>
                  <a:latin typeface="Qanelas" panose="00000500000000000000" pitchFamily="2" charset="-52"/>
                </a:rPr>
                <a:t>бухгалтерских и управленческих программ. </a:t>
              </a:r>
            </a:p>
            <a:p>
              <a:r>
                <a:rPr lang="ru-RU" sz="1600" dirty="0">
                  <a:solidFill>
                    <a:srgbClr val="3B2353"/>
                  </a:solidFill>
                  <a:latin typeface="Qanelas" panose="00000500000000000000" pitchFamily="2" charset="-52"/>
                </a:rPr>
                <a:t>В УФХД ВУЗ можно загрузить данные из любой из них</a:t>
              </a:r>
              <a:br>
                <a:rPr lang="ru-RU" sz="1600" dirty="0"/>
              </a:br>
              <a:endParaRPr lang="ru-RU" sz="1400" dirty="0">
                <a:latin typeface="Qanelas" panose="00000500000000000000" pitchFamily="2" charset="-52"/>
              </a:endParaRPr>
            </a:p>
          </p:txBody>
        </p:sp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24A1FAE4-3B19-4330-945B-885C817AA852}"/>
                </a:ext>
              </a:extLst>
            </p:cNvPr>
            <p:cNvSpPr/>
            <p:nvPr/>
          </p:nvSpPr>
          <p:spPr>
            <a:xfrm>
              <a:off x="912953" y="756782"/>
              <a:ext cx="2613873" cy="490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100" b="1" dirty="0">
                  <a:solidFill>
                    <a:srgbClr val="3B2353"/>
                  </a:solidFill>
                  <a:latin typeface="Qanelas" panose="00000500000000000000" pitchFamily="2" charset="-52"/>
                </a:rPr>
                <a:t>Открытость и адаптивность </a:t>
              </a:r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BD5724D3-D2CF-416C-B4AA-CB9A9FD70FAE}"/>
              </a:ext>
            </a:extLst>
          </p:cNvPr>
          <p:cNvGrpSpPr/>
          <p:nvPr/>
        </p:nvGrpSpPr>
        <p:grpSpPr>
          <a:xfrm>
            <a:off x="6290566" y="1735553"/>
            <a:ext cx="4485425" cy="2308324"/>
            <a:chOff x="4797329" y="211470"/>
            <a:chExt cx="3339925" cy="1582647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7E0C64AC-F2C9-4DD6-9C0B-D57FF9E4015A}"/>
                </a:ext>
              </a:extLst>
            </p:cNvPr>
            <p:cNvSpPr/>
            <p:nvPr/>
          </p:nvSpPr>
          <p:spPr>
            <a:xfrm>
              <a:off x="4797329" y="211470"/>
              <a:ext cx="2882595" cy="5064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100" dirty="0">
                  <a:solidFill>
                    <a:srgbClr val="3B235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Оценка качества планирования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CA80C2D-27F4-4D5A-87BE-ECB7A2A95FDB}"/>
                </a:ext>
              </a:extLst>
            </p:cNvPr>
            <p:cNvSpPr txBox="1"/>
            <p:nvPr/>
          </p:nvSpPr>
          <p:spPr>
            <a:xfrm>
              <a:off x="4797329" y="717917"/>
              <a:ext cx="3339925" cy="10762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600" dirty="0">
                  <a:solidFill>
                    <a:srgbClr val="3B2353"/>
                  </a:solidFill>
                  <a:latin typeface="Qanelas" panose="00000500000000000000" pitchFamily="2" charset="-52"/>
                </a:rPr>
                <a:t>Теперь не нужно сводить данные из разных отчетов. Не теряйте время, </a:t>
              </a:r>
              <a:br>
                <a:rPr lang="ru-RU" sz="1600" dirty="0">
                  <a:solidFill>
                    <a:srgbClr val="3B2353"/>
                  </a:solidFill>
                  <a:latin typeface="Qanelas" panose="00000500000000000000" pitchFamily="2" charset="-52"/>
                </a:rPr>
              </a:br>
              <a:r>
                <a:rPr lang="ru-RU" sz="1600" dirty="0">
                  <a:solidFill>
                    <a:srgbClr val="3B2353"/>
                  </a:solidFill>
                  <a:latin typeface="Qanelas" panose="00000500000000000000" pitchFamily="2" charset="-52"/>
                </a:rPr>
                <a:t>простой отчет в любой момент покажет вам плановые и фактические доходы и расходы.</a:t>
              </a:r>
              <a:br>
                <a:rPr lang="ru-RU" sz="1600" dirty="0">
                  <a:solidFill>
                    <a:srgbClr val="3B2353"/>
                  </a:solidFill>
                  <a:latin typeface="Qanelas" panose="00000500000000000000" pitchFamily="2" charset="-52"/>
                </a:rPr>
              </a:br>
              <a:r>
                <a:rPr lang="ru-RU" sz="1600" dirty="0">
                  <a:solidFill>
                    <a:srgbClr val="3B2353"/>
                  </a:solidFill>
                  <a:latin typeface="Qanelas" panose="00000500000000000000" pitchFamily="2" charset="-52"/>
                </a:rPr>
                <a:t>Держите руку на пульсе ваших финансов</a:t>
              </a:r>
              <a:br>
                <a:rPr lang="ru-RU" sz="1600" dirty="0">
                  <a:latin typeface="Qanelas" panose="00000500000000000000" pitchFamily="2" charset="-52"/>
                </a:rPr>
              </a:br>
              <a:endParaRPr lang="ru-RU" sz="1600" dirty="0">
                <a:latin typeface="Qanelas" panose="00000500000000000000" pitchFamily="2" charset="-52"/>
              </a:endParaRP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18BBA075-5CAD-44EA-B168-1EE2AD8D4DE4}"/>
              </a:ext>
            </a:extLst>
          </p:cNvPr>
          <p:cNvGrpSpPr/>
          <p:nvPr/>
        </p:nvGrpSpPr>
        <p:grpSpPr>
          <a:xfrm>
            <a:off x="778181" y="4068890"/>
            <a:ext cx="4856804" cy="1909579"/>
            <a:chOff x="4789073" y="2631506"/>
            <a:chExt cx="3597371" cy="1223049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01D739A3-0D6D-41DB-A423-96363A09C4A6}"/>
                </a:ext>
              </a:extLst>
            </p:cNvPr>
            <p:cNvSpPr/>
            <p:nvPr/>
          </p:nvSpPr>
          <p:spPr>
            <a:xfrm>
              <a:off x="4789073" y="2631506"/>
              <a:ext cx="3597371" cy="7096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100" b="1" dirty="0">
                  <a:solidFill>
                    <a:srgbClr val="3B2353"/>
                  </a:solidFill>
                  <a:latin typeface="Qanelas" panose="00000500000000000000" pitchFamily="2" charset="-52"/>
                </a:rPr>
                <a:t>Моделирование </a:t>
              </a:r>
            </a:p>
            <a:p>
              <a:r>
                <a:rPr lang="ru-RU" sz="2100" b="1" dirty="0">
                  <a:solidFill>
                    <a:srgbClr val="3B2353"/>
                  </a:solidFill>
                  <a:latin typeface="Qanelas" panose="00000500000000000000" pitchFamily="2" charset="-52"/>
                </a:rPr>
                <a:t>прогнозирование</a:t>
              </a:r>
            </a:p>
            <a:p>
              <a:endParaRPr lang="ru-RU" sz="2400" b="1" dirty="0">
                <a:solidFill>
                  <a:srgbClr val="FFC000"/>
                </a:solidFill>
                <a:latin typeface="Qanelas" panose="00000500000000000000" pitchFamily="2" charset="-52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3E3B4A5-3DE8-4DB8-A19F-E989E3D521DD}"/>
                </a:ext>
              </a:extLst>
            </p:cNvPr>
            <p:cNvSpPr txBox="1"/>
            <p:nvPr/>
          </p:nvSpPr>
          <p:spPr>
            <a:xfrm>
              <a:off x="4789073" y="3164617"/>
              <a:ext cx="3407045" cy="6899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600" dirty="0">
                  <a:solidFill>
                    <a:srgbClr val="3B2353"/>
                  </a:solidFill>
                  <a:latin typeface="Qanelas" panose="00000500000000000000" pitchFamily="2" charset="-52"/>
                </a:rPr>
                <a:t>Моделируйте разное поведение рынка, учитывайте развитие экономической ситуации. </a:t>
              </a:r>
              <a:br>
                <a:rPr lang="ru-RU" sz="1600" dirty="0">
                  <a:solidFill>
                    <a:srgbClr val="3B2353"/>
                  </a:solidFill>
                  <a:latin typeface="Qanelas" panose="00000500000000000000" pitchFamily="2" charset="-52"/>
                </a:rPr>
              </a:br>
              <a:r>
                <a:rPr lang="ru-RU" sz="1600" dirty="0">
                  <a:solidFill>
                    <a:srgbClr val="3B2353"/>
                  </a:solidFill>
                  <a:latin typeface="Qanelas" panose="00000500000000000000" pitchFamily="2" charset="-52"/>
                </a:rPr>
                <a:t>Прогнозируйте доходы и выбирайте лучшую стратегию развития</a:t>
              </a: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2B5D8ACD-DBC2-4AAD-9CCF-B0A60CE535FA}"/>
              </a:ext>
            </a:extLst>
          </p:cNvPr>
          <p:cNvGrpSpPr/>
          <p:nvPr/>
        </p:nvGrpSpPr>
        <p:grpSpPr>
          <a:xfrm>
            <a:off x="6290566" y="4115493"/>
            <a:ext cx="4968710" cy="2115202"/>
            <a:chOff x="788059" y="2788427"/>
            <a:chExt cx="3642603" cy="973918"/>
          </a:xfrm>
        </p:grpSpPr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5078A373-7086-4315-89B3-A7E38FE41DD5}"/>
                </a:ext>
              </a:extLst>
            </p:cNvPr>
            <p:cNvSpPr/>
            <p:nvPr/>
          </p:nvSpPr>
          <p:spPr>
            <a:xfrm>
              <a:off x="788059" y="2788427"/>
              <a:ext cx="3642603" cy="340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100" b="1" dirty="0">
                  <a:solidFill>
                    <a:srgbClr val="3B2353"/>
                  </a:solidFill>
                  <a:latin typeface="Qanelas" panose="00000500000000000000" pitchFamily="2" charset="-52"/>
                </a:rPr>
                <a:t>Удобная и гибкая </a:t>
              </a:r>
            </a:p>
            <a:p>
              <a:r>
                <a:rPr lang="ru-RU" sz="2100" b="1" dirty="0">
                  <a:solidFill>
                    <a:srgbClr val="3B2353"/>
                  </a:solidFill>
                  <a:latin typeface="Qanelas" panose="00000500000000000000" pitchFamily="2" charset="-52"/>
                </a:rPr>
                <a:t>система расчетов 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E503ECE-3967-4717-ADBE-657494C15B75}"/>
                </a:ext>
              </a:extLst>
            </p:cNvPr>
            <p:cNvSpPr txBox="1"/>
            <p:nvPr/>
          </p:nvSpPr>
          <p:spPr>
            <a:xfrm>
              <a:off x="788059" y="3152984"/>
              <a:ext cx="3049962" cy="6093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600" dirty="0">
                  <a:solidFill>
                    <a:srgbClr val="3B2353"/>
                  </a:solidFill>
                  <a:latin typeface="Qanelas" panose="00000500000000000000" pitchFamily="2" charset="-52"/>
                </a:rPr>
                <a:t>Стройте любые отчеты. Дружелюбный интерфейс позволяет формировать отчеты в любых разрезах без привлечения программистов</a:t>
              </a:r>
              <a:br>
                <a:rPr lang="ru-RU" sz="1600" dirty="0">
                  <a:latin typeface="Qanelas" panose="00000500000000000000" pitchFamily="2" charset="-52"/>
                </a:rPr>
              </a:br>
              <a:endParaRPr lang="ru-RU" sz="1600" dirty="0">
                <a:latin typeface="Qanelas" panose="00000500000000000000" pitchFamily="2" charset="-52"/>
              </a:endParaRPr>
            </a:p>
          </p:txBody>
        </p:sp>
      </p:grpSp>
      <p:sp>
        <p:nvSpPr>
          <p:cNvPr id="35" name="1 Подзаголовок низ">
            <a:extLst>
              <a:ext uri="{FF2B5EF4-FFF2-40B4-BE49-F238E27FC236}">
                <a16:creationId xmlns:a16="http://schemas.microsoft.com/office/drawing/2014/main" id="{45371063-595A-40B1-8F9A-11A92F370374}"/>
              </a:ext>
            </a:extLst>
          </p:cNvPr>
          <p:cNvSpPr txBox="1"/>
          <p:nvPr/>
        </p:nvSpPr>
        <p:spPr>
          <a:xfrm>
            <a:off x="4266113" y="563001"/>
            <a:ext cx="6540679" cy="1237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3B2353"/>
                </a:solidFill>
                <a:latin typeface="Qanelas Medium" panose="00000600000000000000" pitchFamily="50" charset="-52"/>
              </a:rPr>
              <a:t>Преимущества прикладного решения «Омега: Управление ФХД ВУЗа» </a:t>
            </a:r>
          </a:p>
          <a:p>
            <a:pPr>
              <a:lnSpc>
                <a:spcPct val="120000"/>
              </a:lnSpc>
            </a:pPr>
            <a:endParaRPr lang="ru-RU" sz="2400" b="1" cap="all" dirty="0">
              <a:latin typeface="Qanelas" panose="00000500000000000000" pitchFamily="50" charset="-52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D817EDFF-4F34-4DC9-875A-D75F135822F9}"/>
              </a:ext>
            </a:extLst>
          </p:cNvPr>
          <p:cNvSpPr/>
          <p:nvPr/>
        </p:nvSpPr>
        <p:spPr>
          <a:xfrm>
            <a:off x="-343383" y="798653"/>
            <a:ext cx="4488225" cy="3819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83975D5-6583-4754-91C1-19F3544324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399" y="6296373"/>
            <a:ext cx="732499" cy="27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467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A533485-1800-4AF4-97BE-C3E4C5FD0FCE}"/>
              </a:ext>
            </a:extLst>
          </p:cNvPr>
          <p:cNvSpPr/>
          <p:nvPr/>
        </p:nvSpPr>
        <p:spPr>
          <a:xfrm>
            <a:off x="358308" y="150920"/>
            <a:ext cx="11386849" cy="64713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2387224" y="4585085"/>
            <a:ext cx="7671176" cy="1844824"/>
          </a:xfrm>
          <a:prstGeom prst="roundRect">
            <a:avLst>
              <a:gd name="adj" fmla="val 1562"/>
            </a:avLst>
          </a:prstGeom>
          <a:solidFill>
            <a:schemeClr val="bg1"/>
          </a:solidFill>
          <a:ln w="19050">
            <a:solidFill>
              <a:srgbClr val="66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2672180" y="4572138"/>
            <a:ext cx="5486399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200" b="1" dirty="0">
                <a:solidFill>
                  <a:sysClr val="windowText" lastClr="000000"/>
                </a:solidFill>
              </a:rPr>
              <a:t>Принципы системы планирования и бюджетирования ФХД БУ и АУ: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387225" y="4896018"/>
            <a:ext cx="76711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9951E"/>
              </a:buClr>
              <a:buFont typeface="Wingdings" panose="05000000000000000000" pitchFamily="2" charset="2"/>
              <a:buChar char="ü"/>
            </a:pPr>
            <a:r>
              <a:rPr lang="ru-RU" altLang="ru-RU" sz="1200" dirty="0">
                <a:latin typeface="+mj-lt"/>
              </a:rPr>
              <a:t>использование метода начисления и кассового метода при планировании и бюджетировании ФХД;</a:t>
            </a:r>
          </a:p>
          <a:p>
            <a:pPr marL="285750" indent="-285750">
              <a:buClr>
                <a:srgbClr val="F9951E"/>
              </a:buClr>
              <a:buFont typeface="Wingdings" panose="05000000000000000000" pitchFamily="2" charset="2"/>
              <a:buChar char="ü"/>
            </a:pPr>
            <a:r>
              <a:rPr lang="ru-RU" altLang="ru-RU" sz="1200" dirty="0">
                <a:latin typeface="+mj-lt"/>
              </a:rPr>
              <a:t>обеспечение взаимосвязи целей, видов деятельности, мероприятий, финансовых и операционных показателей ФХД ;</a:t>
            </a:r>
          </a:p>
          <a:p>
            <a:pPr marL="285750" indent="-285750">
              <a:buClr>
                <a:srgbClr val="F9951E"/>
              </a:buClr>
              <a:buFont typeface="Wingdings" panose="05000000000000000000" pitchFamily="2" charset="2"/>
              <a:buChar char="ü"/>
            </a:pPr>
            <a:r>
              <a:rPr lang="ru-RU" altLang="ru-RU" sz="1200" dirty="0">
                <a:latin typeface="+mj-lt"/>
              </a:rPr>
              <a:t>достаточность раскрытия плановых показателей ФХД для принятия управленческих решений;</a:t>
            </a:r>
          </a:p>
          <a:p>
            <a:pPr marL="285750" indent="-285750">
              <a:buClr>
                <a:srgbClr val="F9951E"/>
              </a:buClr>
              <a:buFont typeface="Wingdings" panose="05000000000000000000" pitchFamily="2" charset="2"/>
              <a:buChar char="ü"/>
            </a:pPr>
            <a:r>
              <a:rPr lang="ru-RU" altLang="ru-RU" sz="1200" dirty="0">
                <a:latin typeface="+mj-lt"/>
              </a:rPr>
              <a:t>постоянство применения Методических рекомендаций на финансовый год (за исключением решений, связанных с административно-организационными изменениями);</a:t>
            </a:r>
          </a:p>
          <a:p>
            <a:pPr marL="285750" indent="-285750">
              <a:buClr>
                <a:srgbClr val="F9951E"/>
              </a:buClr>
              <a:buFont typeface="Wingdings" panose="05000000000000000000" pitchFamily="2" charset="2"/>
              <a:buChar char="ü"/>
            </a:pPr>
            <a:r>
              <a:rPr lang="ru-RU" altLang="ru-RU" sz="1200" dirty="0">
                <a:latin typeface="+mj-lt"/>
              </a:rPr>
              <a:t>непрерывности деятельности при планировании и бюджетировании ФХД БУ и АУ.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2387225" y="2650382"/>
            <a:ext cx="7671176" cy="1714722"/>
          </a:xfrm>
          <a:prstGeom prst="roundRect">
            <a:avLst>
              <a:gd name="adj" fmla="val 1562"/>
            </a:avLst>
          </a:prstGeom>
          <a:solidFill>
            <a:schemeClr val="bg1"/>
          </a:solidFill>
          <a:ln w="19050">
            <a:solidFill>
              <a:srgbClr val="66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2691411" y="2759340"/>
            <a:ext cx="5309590" cy="2815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200" b="1" dirty="0">
                <a:solidFill>
                  <a:sysClr val="windowText" lastClr="000000"/>
                </a:solidFill>
              </a:rPr>
              <a:t>Задачи системы планирования и бюджетирования ФХД БУ и АУ:</a:t>
            </a:r>
          </a:p>
          <a:p>
            <a:pPr lvl="0"/>
            <a:endParaRPr lang="ru-RU" sz="1200" b="1" dirty="0">
              <a:solidFill>
                <a:sysClr val="windowText" lastClr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387223" y="2932900"/>
            <a:ext cx="76711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9951E"/>
              </a:buClr>
              <a:buFont typeface="Wingdings" panose="05000000000000000000" pitchFamily="2" charset="2"/>
              <a:buChar char="ü"/>
            </a:pPr>
            <a:r>
              <a:rPr lang="ru-RU" altLang="ru-RU" sz="1200" dirty="0">
                <a:latin typeface="+mj-lt"/>
              </a:rPr>
              <a:t>обеспечение прозрачности доходов и расходов, поступлений и выплат для повышения качества управления финансовыми ресурсами;</a:t>
            </a:r>
          </a:p>
          <a:p>
            <a:pPr marL="285750" indent="-285750">
              <a:buClr>
                <a:srgbClr val="F9951E"/>
              </a:buClr>
              <a:buFont typeface="Wingdings" panose="05000000000000000000" pitchFamily="2" charset="2"/>
              <a:buChar char="ü"/>
            </a:pPr>
            <a:r>
              <a:rPr lang="ru-RU" altLang="ru-RU" sz="1200" dirty="0">
                <a:latin typeface="+mj-lt"/>
              </a:rPr>
              <a:t>контроль обоснованности выделения и использования  финансовых ресурсов по видам деятельности;</a:t>
            </a:r>
          </a:p>
          <a:p>
            <a:pPr marL="285750" indent="-285750">
              <a:buClr>
                <a:srgbClr val="F9951E"/>
              </a:buClr>
              <a:buFont typeface="Wingdings" panose="05000000000000000000" pitchFamily="2" charset="2"/>
              <a:buChar char="ü"/>
            </a:pPr>
            <a:r>
              <a:rPr lang="ru-RU" altLang="ru-RU" sz="1200" dirty="0">
                <a:latin typeface="+mj-lt"/>
              </a:rPr>
              <a:t>повышение эффективности деятельности структурных подразделений;</a:t>
            </a:r>
          </a:p>
          <a:p>
            <a:pPr marL="285750" indent="-285750">
              <a:buClr>
                <a:srgbClr val="F9951E"/>
              </a:buClr>
              <a:buFont typeface="Wingdings" panose="05000000000000000000" pitchFamily="2" charset="2"/>
              <a:buChar char="ü"/>
            </a:pPr>
            <a:r>
              <a:rPr lang="ru-RU" altLang="ru-RU" sz="1200" dirty="0">
                <a:latin typeface="+mj-lt"/>
              </a:rPr>
              <a:t>определение наиболее эффективных (с учетом сложившейся конъюнктуры и других факторов) видов и направлений деятельности БУ и АУ;</a:t>
            </a:r>
          </a:p>
          <a:p>
            <a:pPr marL="285750" indent="-285750">
              <a:buClr>
                <a:srgbClr val="F9951E"/>
              </a:buClr>
              <a:buFont typeface="Wingdings" panose="05000000000000000000" pitchFamily="2" charset="2"/>
              <a:buChar char="ü"/>
            </a:pPr>
            <a:r>
              <a:rPr lang="ru-RU" altLang="ru-RU" sz="1200" dirty="0">
                <a:latin typeface="+mj-lt"/>
              </a:rPr>
              <a:t>повышение финансовой дисциплины руководителей и сотрудников БУ и АУ.</a:t>
            </a:r>
          </a:p>
        </p:txBody>
      </p:sp>
      <p:sp>
        <p:nvSpPr>
          <p:cNvPr id="40" name="Заголовок 2"/>
          <p:cNvSpPr txBox="1">
            <a:spLocks/>
          </p:cNvSpPr>
          <p:nvPr/>
        </p:nvSpPr>
        <p:spPr>
          <a:xfrm>
            <a:off x="3329126" y="235741"/>
            <a:ext cx="6729274" cy="7376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dirty="0">
                <a:solidFill>
                  <a:srgbClr val="3B2353"/>
                </a:solidFill>
                <a:latin typeface="Qanelas Medium" panose="00000600000000000000" pitchFamily="50" charset="-52"/>
              </a:rPr>
              <a:t>Цели, задачи и принципы системы планирования и </a:t>
            </a:r>
            <a:br>
              <a:rPr lang="ru-RU" sz="1800" dirty="0">
                <a:solidFill>
                  <a:srgbClr val="3B2353"/>
                </a:solidFill>
                <a:latin typeface="Qanelas Medium" panose="00000600000000000000" pitchFamily="50" charset="-52"/>
              </a:rPr>
            </a:br>
            <a:r>
              <a:rPr lang="ru-RU" sz="1800" dirty="0">
                <a:solidFill>
                  <a:srgbClr val="3B2353"/>
                </a:solidFill>
                <a:latin typeface="Qanelas Medium" panose="00000600000000000000" pitchFamily="50" charset="-52"/>
              </a:rPr>
              <a:t>бюджетирования ФХД бюджетных и автономных учреждений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387224" y="1241470"/>
            <a:ext cx="7671176" cy="1179418"/>
          </a:xfrm>
          <a:prstGeom prst="roundRect">
            <a:avLst>
              <a:gd name="adj" fmla="val 1562"/>
            </a:avLst>
          </a:prstGeom>
          <a:solidFill>
            <a:schemeClr val="bg1"/>
          </a:solidFill>
          <a:ln w="19050">
            <a:solidFill>
              <a:srgbClr val="66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2691411" y="1190794"/>
            <a:ext cx="5029199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200" b="1" dirty="0">
                <a:solidFill>
                  <a:sysClr val="windowText" lastClr="000000"/>
                </a:solidFill>
              </a:rPr>
              <a:t>Цели системы планирования и бюджетирования ФХД БУ и АУ: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387223" y="1519856"/>
            <a:ext cx="7671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9951E"/>
              </a:buClr>
              <a:buFont typeface="Wingdings" panose="05000000000000000000" pitchFamily="2" charset="2"/>
              <a:buChar char="ü"/>
            </a:pPr>
            <a:r>
              <a:rPr lang="ru-RU" altLang="ru-RU" sz="1200" dirty="0">
                <a:latin typeface="+mj-lt"/>
              </a:rPr>
              <a:t>повышение эффективности использования имеющихся в распоряжении БУ и АУ ресурсов;</a:t>
            </a:r>
          </a:p>
          <a:p>
            <a:pPr marL="285750" indent="-285750">
              <a:buClr>
                <a:srgbClr val="F9951E"/>
              </a:buClr>
              <a:buFont typeface="Wingdings" panose="05000000000000000000" pitchFamily="2" charset="2"/>
              <a:buChar char="ü"/>
            </a:pPr>
            <a:r>
              <a:rPr lang="ru-RU" altLang="ru-RU" sz="1200" dirty="0">
                <a:latin typeface="+mj-lt"/>
              </a:rPr>
              <a:t>повышение финансовой устойчивости БУ и АУ ;</a:t>
            </a:r>
          </a:p>
          <a:p>
            <a:pPr marL="285750" indent="-285750">
              <a:buClr>
                <a:srgbClr val="F9951E"/>
              </a:buClr>
              <a:buFont typeface="Wingdings" panose="05000000000000000000" pitchFamily="2" charset="2"/>
              <a:buChar char="ü"/>
            </a:pPr>
            <a:r>
              <a:rPr lang="ru-RU" altLang="ru-RU" sz="1200" dirty="0">
                <a:latin typeface="+mj-lt"/>
              </a:rPr>
              <a:t>обеспечение оптимальных взаимосвязей между интересами отдельных ЦФО и интересами </a:t>
            </a:r>
            <a:r>
              <a:rPr lang="ru-RU" altLang="ru-RU" sz="1200" dirty="0">
                <a:solidFill>
                  <a:prstClr val="black"/>
                </a:solidFill>
                <a:latin typeface="Calibri"/>
              </a:rPr>
              <a:t>БУ и АУ</a:t>
            </a:r>
            <a:r>
              <a:rPr lang="ru-RU" altLang="ru-RU" sz="1200" dirty="0">
                <a:latin typeface="+mj-lt"/>
              </a:rPr>
              <a:t> в целом;</a:t>
            </a:r>
          </a:p>
          <a:p>
            <a:pPr marL="285750" indent="-285750">
              <a:buClr>
                <a:srgbClr val="F9951E"/>
              </a:buClr>
              <a:buFont typeface="Wingdings" panose="05000000000000000000" pitchFamily="2" charset="2"/>
              <a:buChar char="ü"/>
            </a:pPr>
            <a:r>
              <a:rPr lang="ru-RU" altLang="ru-RU" sz="1200" dirty="0">
                <a:latin typeface="+mj-lt"/>
              </a:rPr>
              <a:t>создание необходимого информационного базиса для принятия управленческих решений.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6824385-C6D8-46DA-8184-1469B8C32E10}"/>
              </a:ext>
            </a:extLst>
          </p:cNvPr>
          <p:cNvSpPr/>
          <p:nvPr/>
        </p:nvSpPr>
        <p:spPr>
          <a:xfrm>
            <a:off x="-1159099" y="424600"/>
            <a:ext cx="4488225" cy="33644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0B21A7B-A9E6-446E-A61A-0AF7D20813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399" y="6296373"/>
            <a:ext cx="732499" cy="27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529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FE67D9A-DBD3-4157-A209-37AA365563E5}"/>
              </a:ext>
            </a:extLst>
          </p:cNvPr>
          <p:cNvSpPr/>
          <p:nvPr/>
        </p:nvSpPr>
        <p:spPr>
          <a:xfrm>
            <a:off x="343382" y="333022"/>
            <a:ext cx="11505236" cy="61919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A1D4FFC-6530-42F8-B909-07C4DA5C01C4}"/>
              </a:ext>
            </a:extLst>
          </p:cNvPr>
          <p:cNvSpPr/>
          <p:nvPr/>
        </p:nvSpPr>
        <p:spPr>
          <a:xfrm>
            <a:off x="0" y="333020"/>
            <a:ext cx="12192000" cy="5945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BE876E1-D818-4494-A1F1-41F00CEF3F5D}"/>
              </a:ext>
            </a:extLst>
          </p:cNvPr>
          <p:cNvSpPr/>
          <p:nvPr/>
        </p:nvSpPr>
        <p:spPr>
          <a:xfrm>
            <a:off x="343382" y="333019"/>
            <a:ext cx="11505236" cy="63440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30E3172-2159-4108-A446-184751A01C82}"/>
              </a:ext>
            </a:extLst>
          </p:cNvPr>
          <p:cNvSpPr/>
          <p:nvPr/>
        </p:nvSpPr>
        <p:spPr>
          <a:xfrm>
            <a:off x="-319597" y="770541"/>
            <a:ext cx="4456167" cy="3819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1F65E3-D24B-472F-AC3B-1FE56EBA563E}"/>
              </a:ext>
            </a:extLst>
          </p:cNvPr>
          <p:cNvSpPr txBox="1"/>
          <p:nvPr/>
        </p:nvSpPr>
        <p:spPr>
          <a:xfrm>
            <a:off x="4244212" y="680487"/>
            <a:ext cx="64247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3B2353"/>
                </a:solidFill>
                <a:latin typeface="Qanelas Medium" panose="00000600000000000000" pitchFamily="50" charset="-52"/>
              </a:rPr>
              <a:t>Ключевые проблемы ВУЗов в области автоматизации ФХД</a:t>
            </a:r>
          </a:p>
        </p:txBody>
      </p:sp>
      <p:sp>
        <p:nvSpPr>
          <p:cNvPr id="19" name="Подзаголовок 6">
            <a:extLst>
              <a:ext uri="{FF2B5EF4-FFF2-40B4-BE49-F238E27FC236}">
                <a16:creationId xmlns:a16="http://schemas.microsoft.com/office/drawing/2014/main" id="{CA38C652-BD3E-4807-83A5-8814D18F4393}"/>
              </a:ext>
            </a:extLst>
          </p:cNvPr>
          <p:cNvSpPr txBox="1">
            <a:spLocks/>
          </p:cNvSpPr>
          <p:nvPr/>
        </p:nvSpPr>
        <p:spPr>
          <a:xfrm>
            <a:off x="2131772" y="1480728"/>
            <a:ext cx="7395686" cy="39961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ru-RU" sz="1800" dirty="0"/>
          </a:p>
          <a:p>
            <a:pPr algn="l"/>
            <a:endParaRPr lang="ru-RU" sz="1200" dirty="0"/>
          </a:p>
          <a:p>
            <a:pPr algn="l"/>
            <a:r>
              <a:rPr lang="ru-RU" sz="1600" dirty="0">
                <a:solidFill>
                  <a:srgbClr val="3B2353"/>
                </a:solidFill>
                <a:latin typeface="Qanelas" panose="00000500000000000000" pitchFamily="2" charset="-52"/>
              </a:rPr>
              <a:t>Сложность производственной структуры</a:t>
            </a:r>
            <a:r>
              <a:rPr lang="en-US" sz="1600" dirty="0">
                <a:solidFill>
                  <a:srgbClr val="3B2353"/>
                </a:solidFill>
                <a:latin typeface="Qanelas" panose="00000500000000000000" pitchFamily="2" charset="-52"/>
              </a:rPr>
              <a:t>;</a:t>
            </a:r>
            <a:endParaRPr lang="ru-RU" sz="1600" dirty="0">
              <a:solidFill>
                <a:srgbClr val="3B2353"/>
              </a:solidFill>
              <a:latin typeface="Qanelas" panose="00000500000000000000" pitchFamily="2" charset="-52"/>
            </a:endParaRPr>
          </a:p>
          <a:p>
            <a:pPr algn="l"/>
            <a:r>
              <a:rPr lang="ru-RU" sz="1600" dirty="0">
                <a:solidFill>
                  <a:srgbClr val="3B2353"/>
                </a:solidFill>
                <a:latin typeface="Qanelas" panose="00000500000000000000" pitchFamily="2" charset="-52"/>
              </a:rPr>
              <a:t>Использование ресурсов в различных видах деятельности</a:t>
            </a:r>
            <a:r>
              <a:rPr lang="en-US" sz="1600" dirty="0">
                <a:solidFill>
                  <a:srgbClr val="3B2353"/>
                </a:solidFill>
                <a:latin typeface="Qanelas" panose="00000500000000000000" pitchFamily="2" charset="-52"/>
              </a:rPr>
              <a:t>;</a:t>
            </a:r>
            <a:endParaRPr lang="ru-RU" sz="1600" dirty="0">
              <a:solidFill>
                <a:srgbClr val="3B2353"/>
              </a:solidFill>
              <a:latin typeface="Qanelas" panose="00000500000000000000" pitchFamily="2" charset="-52"/>
            </a:endParaRPr>
          </a:p>
          <a:p>
            <a:pPr algn="l"/>
            <a:r>
              <a:rPr lang="ru-RU" sz="1600" dirty="0">
                <a:solidFill>
                  <a:srgbClr val="3B2353"/>
                </a:solidFill>
                <a:latin typeface="Qanelas" panose="00000500000000000000" pitchFamily="2" charset="-52"/>
              </a:rPr>
              <a:t>Отсутствие единой организационно-методической базы в области управления процессами финансово-хозяйственной деятельности</a:t>
            </a:r>
            <a:r>
              <a:rPr lang="en-US" sz="1600" dirty="0">
                <a:solidFill>
                  <a:srgbClr val="3B2353"/>
                </a:solidFill>
                <a:latin typeface="Qanelas" panose="00000500000000000000" pitchFamily="2" charset="-52"/>
              </a:rPr>
              <a:t>;</a:t>
            </a:r>
            <a:r>
              <a:rPr lang="ru-RU" sz="1600" dirty="0">
                <a:solidFill>
                  <a:srgbClr val="3B2353"/>
                </a:solidFill>
                <a:latin typeface="Qanelas" panose="00000500000000000000" pitchFamily="2" charset="-52"/>
              </a:rPr>
              <a:t> </a:t>
            </a:r>
          </a:p>
          <a:p>
            <a:pPr algn="l"/>
            <a:r>
              <a:rPr lang="ru-RU" sz="1600" dirty="0">
                <a:solidFill>
                  <a:srgbClr val="3B2353"/>
                </a:solidFill>
                <a:latin typeface="Qanelas" panose="00000500000000000000" pitchFamily="2" charset="-52"/>
              </a:rPr>
              <a:t>Отсутствие целостной иерархии учета НИОКР, ГК</a:t>
            </a:r>
            <a:r>
              <a:rPr lang="en-US" sz="1600" dirty="0">
                <a:solidFill>
                  <a:srgbClr val="3B2353"/>
                </a:solidFill>
                <a:latin typeface="Qanelas" panose="00000500000000000000" pitchFamily="2" charset="-52"/>
              </a:rPr>
              <a:t>;</a:t>
            </a:r>
            <a:endParaRPr lang="ru-RU" sz="1600" dirty="0">
              <a:solidFill>
                <a:srgbClr val="3B2353"/>
              </a:solidFill>
              <a:latin typeface="Qanelas" panose="00000500000000000000" pitchFamily="2" charset="-52"/>
            </a:endParaRPr>
          </a:p>
          <a:p>
            <a:pPr algn="l"/>
            <a:r>
              <a:rPr lang="ru-RU" sz="1600" dirty="0">
                <a:solidFill>
                  <a:srgbClr val="3B2353"/>
                </a:solidFill>
                <a:latin typeface="Qanelas" panose="00000500000000000000" pitchFamily="2" charset="-52"/>
              </a:rPr>
              <a:t>Разобщенность учетных систем и отсутствие реализации механизма обмена с внутренними системами</a:t>
            </a:r>
            <a:r>
              <a:rPr lang="en-US" sz="1600" dirty="0">
                <a:solidFill>
                  <a:srgbClr val="3B2353"/>
                </a:solidFill>
                <a:latin typeface="Qanelas" panose="00000500000000000000" pitchFamily="2" charset="-52"/>
              </a:rPr>
              <a:t>;</a:t>
            </a:r>
            <a:endParaRPr lang="ru-RU" sz="1600" dirty="0">
              <a:solidFill>
                <a:srgbClr val="3B2353"/>
              </a:solidFill>
              <a:latin typeface="Qanelas" panose="00000500000000000000" pitchFamily="2" charset="-52"/>
            </a:endParaRPr>
          </a:p>
          <a:p>
            <a:pPr algn="l"/>
            <a:r>
              <a:rPr lang="ru-RU" sz="1600" dirty="0">
                <a:solidFill>
                  <a:srgbClr val="3B2353"/>
                </a:solidFill>
                <a:latin typeface="Qanelas" panose="00000500000000000000" pitchFamily="2" charset="-52"/>
              </a:rPr>
              <a:t>Отсутствие систем автоматизации процессов планирования и бюджетирования</a:t>
            </a:r>
            <a:r>
              <a:rPr lang="en-US" sz="1600" dirty="0">
                <a:solidFill>
                  <a:srgbClr val="3B2353"/>
                </a:solidFill>
                <a:latin typeface="Qanelas" panose="00000500000000000000" pitchFamily="2" charset="-52"/>
              </a:rPr>
              <a:t>;</a:t>
            </a:r>
            <a:endParaRPr lang="ru-RU" sz="1600" dirty="0">
              <a:solidFill>
                <a:srgbClr val="3B2353"/>
              </a:solidFill>
              <a:latin typeface="Qanelas" panose="00000500000000000000" pitchFamily="2" charset="-52"/>
            </a:endParaRPr>
          </a:p>
          <a:p>
            <a:pPr algn="l"/>
            <a:r>
              <a:rPr lang="ru-RU" sz="1600" dirty="0">
                <a:solidFill>
                  <a:srgbClr val="3B2353"/>
                </a:solidFill>
                <a:latin typeface="Qanelas" panose="00000500000000000000" pitchFamily="2" charset="-52"/>
              </a:rPr>
              <a:t>Большое количество документов в части финансовой деятельности</a:t>
            </a:r>
            <a:r>
              <a:rPr lang="en-US" sz="1600" dirty="0">
                <a:solidFill>
                  <a:srgbClr val="3B2353"/>
                </a:solidFill>
                <a:latin typeface="Qanelas" panose="00000500000000000000" pitchFamily="2" charset="-52"/>
              </a:rPr>
              <a:t>.</a:t>
            </a:r>
            <a:r>
              <a:rPr lang="ru-RU" sz="1600" dirty="0">
                <a:solidFill>
                  <a:srgbClr val="3B2353"/>
                </a:solidFill>
                <a:latin typeface="Qanelas" panose="00000500000000000000" pitchFamily="2" charset="-52"/>
              </a:rPr>
              <a:t> </a:t>
            </a:r>
            <a:endParaRPr lang="ru-RU" sz="1600" dirty="0">
              <a:latin typeface="Qanelas" panose="00000500000000000000" pitchFamily="2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B1298D7-10BA-48D4-849C-9575CB7A03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488" y="2468426"/>
            <a:ext cx="367995" cy="36799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4C78EB4-810A-4816-9055-B6BB59E0FA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487" y="2922587"/>
            <a:ext cx="367995" cy="36799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A46A6CD-602F-4363-BE44-778320CA87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487" y="3372915"/>
            <a:ext cx="367995" cy="36799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3159EEC-558E-424C-80D1-5995F92B7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486" y="3823243"/>
            <a:ext cx="367995" cy="36799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3AD1CF9-6108-40DA-8574-D7D51E76B5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486" y="4357881"/>
            <a:ext cx="367995" cy="36799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441F8A3-6C5C-49B9-8E55-CEB0D2D618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488" y="2100850"/>
            <a:ext cx="367995" cy="36799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9CB8BBB-A3D4-43DD-B1D0-46C31DFA3E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485" y="4849747"/>
            <a:ext cx="367995" cy="36799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890D61E-8A17-4D76-801D-A578D2F80E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399" y="6296373"/>
            <a:ext cx="732499" cy="27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6553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FE67D9A-DBD3-4157-A209-37AA365563E5}"/>
              </a:ext>
            </a:extLst>
          </p:cNvPr>
          <p:cNvSpPr/>
          <p:nvPr/>
        </p:nvSpPr>
        <p:spPr>
          <a:xfrm>
            <a:off x="343382" y="333022"/>
            <a:ext cx="11505236" cy="61919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A1D4FFC-6530-42F8-B909-07C4DA5C01C4}"/>
              </a:ext>
            </a:extLst>
          </p:cNvPr>
          <p:cNvSpPr/>
          <p:nvPr/>
        </p:nvSpPr>
        <p:spPr>
          <a:xfrm>
            <a:off x="0" y="203200"/>
            <a:ext cx="12192000" cy="6075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BE876E1-D818-4494-A1F1-41F00CEF3F5D}"/>
              </a:ext>
            </a:extLst>
          </p:cNvPr>
          <p:cNvSpPr/>
          <p:nvPr/>
        </p:nvSpPr>
        <p:spPr>
          <a:xfrm>
            <a:off x="343382" y="323848"/>
            <a:ext cx="11505236" cy="63309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30E3172-2159-4108-A446-184751A01C82}"/>
              </a:ext>
            </a:extLst>
          </p:cNvPr>
          <p:cNvSpPr/>
          <p:nvPr/>
        </p:nvSpPr>
        <p:spPr>
          <a:xfrm>
            <a:off x="-340279" y="727206"/>
            <a:ext cx="4488225" cy="3819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1F65E3-D24B-472F-AC3B-1FE56EBA563E}"/>
              </a:ext>
            </a:extLst>
          </p:cNvPr>
          <p:cNvSpPr txBox="1"/>
          <p:nvPr/>
        </p:nvSpPr>
        <p:spPr>
          <a:xfrm>
            <a:off x="4305344" y="647506"/>
            <a:ext cx="666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3B2353"/>
                </a:solidFill>
                <a:latin typeface="Qanelas Medium" panose="00000600000000000000" pitchFamily="50" charset="-52"/>
              </a:rPr>
              <a:t>Резюме по исполнению автоматизации ФХД</a:t>
            </a:r>
          </a:p>
        </p:txBody>
      </p:sp>
      <p:sp>
        <p:nvSpPr>
          <p:cNvPr id="19" name="Подзаголовок 6">
            <a:extLst>
              <a:ext uri="{FF2B5EF4-FFF2-40B4-BE49-F238E27FC236}">
                <a16:creationId xmlns:a16="http://schemas.microsoft.com/office/drawing/2014/main" id="{CA38C652-BD3E-4807-83A5-8814D18F4393}"/>
              </a:ext>
            </a:extLst>
          </p:cNvPr>
          <p:cNvSpPr txBox="1">
            <a:spLocks/>
          </p:cNvSpPr>
          <p:nvPr/>
        </p:nvSpPr>
        <p:spPr>
          <a:xfrm>
            <a:off x="1697811" y="1265632"/>
            <a:ext cx="9966891" cy="51148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dirty="0">
                <a:solidFill>
                  <a:srgbClr val="3B2353"/>
                </a:solidFill>
                <a:latin typeface="Qanelas" panose="00000500000000000000" pitchFamily="2" charset="-52"/>
              </a:rPr>
              <a:t>Увеличение аналитического потенциала системы планирования и бюджетирования</a:t>
            </a:r>
            <a:r>
              <a:rPr lang="en-US" sz="1400" dirty="0">
                <a:solidFill>
                  <a:srgbClr val="3B2353"/>
                </a:solidFill>
                <a:latin typeface="Qanelas" panose="00000500000000000000" pitchFamily="2" charset="-52"/>
              </a:rPr>
              <a:t>;</a:t>
            </a:r>
            <a:endParaRPr lang="ru-RU" sz="1400" dirty="0">
              <a:solidFill>
                <a:srgbClr val="3B2353"/>
              </a:solidFill>
              <a:latin typeface="Qanelas" panose="00000500000000000000" pitchFamily="2" charset="-52"/>
            </a:endParaRPr>
          </a:p>
          <a:p>
            <a:pPr algn="l"/>
            <a:r>
              <a:rPr lang="ru-RU" sz="1400" dirty="0">
                <a:solidFill>
                  <a:srgbClr val="3B2353"/>
                </a:solidFill>
                <a:latin typeface="Qanelas" panose="00000500000000000000" pitchFamily="2" charset="-52"/>
              </a:rPr>
              <a:t>Повышение степени эффективности анализа финансово-хозяйственной деятельности</a:t>
            </a:r>
            <a:r>
              <a:rPr lang="en-US" sz="1400" dirty="0">
                <a:solidFill>
                  <a:srgbClr val="3B2353"/>
                </a:solidFill>
                <a:latin typeface="Qanelas" panose="00000500000000000000" pitchFamily="2" charset="-52"/>
              </a:rPr>
              <a:t>;</a:t>
            </a:r>
            <a:endParaRPr lang="ru-RU" sz="1400" dirty="0">
              <a:solidFill>
                <a:srgbClr val="3B2353"/>
              </a:solidFill>
              <a:latin typeface="Qanelas" panose="00000500000000000000" pitchFamily="2" charset="-52"/>
            </a:endParaRPr>
          </a:p>
          <a:p>
            <a:pPr algn="l"/>
            <a:r>
              <a:rPr lang="ru-RU" sz="1400" dirty="0">
                <a:solidFill>
                  <a:srgbClr val="3B2353"/>
                </a:solidFill>
                <a:latin typeface="Qanelas" panose="00000500000000000000" pitchFamily="2" charset="-52"/>
              </a:rPr>
              <a:t>Повышение степени достоверности данных о научной деятельности</a:t>
            </a:r>
            <a:r>
              <a:rPr lang="en-US" sz="1400" dirty="0">
                <a:solidFill>
                  <a:srgbClr val="3B2353"/>
                </a:solidFill>
                <a:latin typeface="Qanelas" panose="00000500000000000000" pitchFamily="2" charset="-52"/>
              </a:rPr>
              <a:t>;</a:t>
            </a:r>
            <a:endParaRPr lang="ru-RU" sz="1400" dirty="0">
              <a:solidFill>
                <a:srgbClr val="3B2353"/>
              </a:solidFill>
              <a:latin typeface="Qanelas" panose="00000500000000000000" pitchFamily="2" charset="-52"/>
            </a:endParaRPr>
          </a:p>
          <a:p>
            <a:pPr algn="l"/>
            <a:r>
              <a:rPr lang="ru-RU" sz="1400" dirty="0">
                <a:solidFill>
                  <a:srgbClr val="3B2353"/>
                </a:solidFill>
                <a:latin typeface="Qanelas" panose="00000500000000000000" pitchFamily="2" charset="-52"/>
              </a:rPr>
              <a:t>Увеличение степени структурированности данных</a:t>
            </a:r>
            <a:r>
              <a:rPr lang="en-US" sz="1400" dirty="0">
                <a:solidFill>
                  <a:srgbClr val="3B2353"/>
                </a:solidFill>
                <a:latin typeface="Qanelas" panose="00000500000000000000" pitchFamily="2" charset="-52"/>
              </a:rPr>
              <a:t>;</a:t>
            </a:r>
            <a:endParaRPr lang="ru-RU" sz="1400" dirty="0">
              <a:solidFill>
                <a:srgbClr val="3B2353"/>
              </a:solidFill>
              <a:latin typeface="Qanelas" panose="00000500000000000000" pitchFamily="2" charset="-52"/>
            </a:endParaRPr>
          </a:p>
          <a:p>
            <a:pPr algn="l"/>
            <a:r>
              <a:rPr lang="ru-RU" sz="1400" dirty="0">
                <a:solidFill>
                  <a:srgbClr val="3B2353"/>
                </a:solidFill>
                <a:latin typeface="Qanelas" panose="00000500000000000000" pitchFamily="2" charset="-52"/>
              </a:rPr>
              <a:t>Обеспечен механизм контроля значений показателей, полученных расчетным путем</a:t>
            </a:r>
            <a:r>
              <a:rPr lang="en-US" sz="1400" dirty="0">
                <a:solidFill>
                  <a:srgbClr val="3B2353"/>
                </a:solidFill>
                <a:latin typeface="Qanelas" panose="00000500000000000000" pitchFamily="2" charset="-52"/>
              </a:rPr>
              <a:t>;</a:t>
            </a:r>
            <a:endParaRPr lang="ru-RU" sz="1400" dirty="0">
              <a:solidFill>
                <a:srgbClr val="3B2353"/>
              </a:solidFill>
              <a:latin typeface="Qanelas" panose="00000500000000000000" pitchFamily="2" charset="-52"/>
            </a:endParaRPr>
          </a:p>
          <a:p>
            <a:pPr algn="l"/>
            <a:r>
              <a:rPr lang="ru-RU" sz="1400" dirty="0">
                <a:solidFill>
                  <a:srgbClr val="3B2353"/>
                </a:solidFill>
                <a:latin typeface="Qanelas" panose="00000500000000000000" pitchFamily="2" charset="-52"/>
              </a:rPr>
              <a:t>Автоматизация процессов планирования и бюджетирования финансово-хозяйственной деятельности</a:t>
            </a:r>
            <a:r>
              <a:rPr lang="en-US" sz="1400" dirty="0">
                <a:solidFill>
                  <a:srgbClr val="3B2353"/>
                </a:solidFill>
                <a:latin typeface="Qanelas" panose="00000500000000000000" pitchFamily="2" charset="-52"/>
              </a:rPr>
              <a:t>;</a:t>
            </a:r>
            <a:endParaRPr lang="ru-RU" sz="1400" dirty="0">
              <a:solidFill>
                <a:srgbClr val="3B2353"/>
              </a:solidFill>
              <a:latin typeface="Qanelas" panose="00000500000000000000" pitchFamily="2" charset="-52"/>
            </a:endParaRPr>
          </a:p>
          <a:p>
            <a:pPr algn="l"/>
            <a:r>
              <a:rPr lang="ru-RU" sz="1400" dirty="0">
                <a:solidFill>
                  <a:srgbClr val="3B2353"/>
                </a:solidFill>
                <a:latin typeface="Qanelas" panose="00000500000000000000" pitchFamily="2" charset="-52"/>
              </a:rPr>
              <a:t>Автоматизация процессов закупочной деятельности</a:t>
            </a:r>
            <a:r>
              <a:rPr lang="en-US" sz="1400" dirty="0">
                <a:solidFill>
                  <a:srgbClr val="3B2353"/>
                </a:solidFill>
                <a:latin typeface="Qanelas" panose="00000500000000000000" pitchFamily="2" charset="-52"/>
              </a:rPr>
              <a:t>;</a:t>
            </a:r>
            <a:endParaRPr lang="ru-RU" sz="1400" dirty="0">
              <a:solidFill>
                <a:srgbClr val="3B2353"/>
              </a:solidFill>
              <a:latin typeface="Qanelas" panose="00000500000000000000" pitchFamily="2" charset="-52"/>
            </a:endParaRPr>
          </a:p>
          <a:p>
            <a:pPr algn="l"/>
            <a:r>
              <a:rPr lang="ru-RU" sz="1400" dirty="0">
                <a:solidFill>
                  <a:srgbClr val="3B2353"/>
                </a:solidFill>
                <a:latin typeface="Qanelas" panose="00000500000000000000" pitchFamily="2" charset="-52"/>
              </a:rPr>
              <a:t>Автоматизация в рамках исполнения НИОКР, ГК</a:t>
            </a:r>
            <a:r>
              <a:rPr lang="en-US" sz="1400" dirty="0">
                <a:solidFill>
                  <a:srgbClr val="3B2353"/>
                </a:solidFill>
                <a:latin typeface="Qanelas" panose="00000500000000000000" pitchFamily="2" charset="-52"/>
              </a:rPr>
              <a:t>;</a:t>
            </a:r>
            <a:endParaRPr lang="ru-RU" sz="1400" dirty="0">
              <a:solidFill>
                <a:srgbClr val="3B2353"/>
              </a:solidFill>
              <a:latin typeface="Qanelas" panose="00000500000000000000" pitchFamily="2" charset="-52"/>
            </a:endParaRPr>
          </a:p>
          <a:p>
            <a:pPr algn="l"/>
            <a:r>
              <a:rPr lang="ru-RU" sz="1400" dirty="0">
                <a:solidFill>
                  <a:srgbClr val="3B2353"/>
                </a:solidFill>
                <a:latin typeface="Qanelas" panose="00000500000000000000" pitchFamily="2" charset="-52"/>
              </a:rPr>
              <a:t>Автоматизация взаимодействия с федеральным сервисом</a:t>
            </a:r>
            <a:r>
              <a:rPr lang="en-US" sz="1400" dirty="0">
                <a:solidFill>
                  <a:srgbClr val="3B2353"/>
                </a:solidFill>
                <a:latin typeface="Qanelas" panose="00000500000000000000" pitchFamily="2" charset="-52"/>
              </a:rPr>
              <a:t>;</a:t>
            </a:r>
            <a:endParaRPr lang="ru-RU" sz="1400" dirty="0">
              <a:solidFill>
                <a:srgbClr val="3B2353"/>
              </a:solidFill>
              <a:latin typeface="Qanelas" panose="00000500000000000000" pitchFamily="2" charset="-52"/>
            </a:endParaRPr>
          </a:p>
          <a:p>
            <a:pPr algn="l"/>
            <a:r>
              <a:rPr lang="ru-RU" sz="1400" dirty="0">
                <a:solidFill>
                  <a:srgbClr val="3B2353"/>
                </a:solidFill>
                <a:latin typeface="Qanelas" panose="00000500000000000000" pitchFamily="2" charset="-52"/>
              </a:rPr>
              <a:t>Формирование контролей в системе с оповещением</a:t>
            </a:r>
            <a:r>
              <a:rPr lang="en-US" sz="1400" dirty="0">
                <a:solidFill>
                  <a:srgbClr val="3B2353"/>
                </a:solidFill>
                <a:latin typeface="Qanelas" panose="00000500000000000000" pitchFamily="2" charset="-52"/>
              </a:rPr>
              <a:t>;</a:t>
            </a:r>
            <a:endParaRPr lang="ru-RU" sz="1400" dirty="0">
              <a:solidFill>
                <a:srgbClr val="3B2353"/>
              </a:solidFill>
              <a:latin typeface="Qanelas" panose="00000500000000000000" pitchFamily="2" charset="-52"/>
            </a:endParaRPr>
          </a:p>
          <a:p>
            <a:pPr algn="l"/>
            <a:r>
              <a:rPr lang="ru-RU" sz="1400" dirty="0">
                <a:solidFill>
                  <a:srgbClr val="3B2353"/>
                </a:solidFill>
                <a:latin typeface="Qanelas" panose="00000500000000000000" pitchFamily="2" charset="-52"/>
              </a:rPr>
              <a:t>Уменьшение рисков, связанных с циркуляций данных между отделами</a:t>
            </a:r>
            <a:r>
              <a:rPr lang="en-US" sz="1400" dirty="0">
                <a:solidFill>
                  <a:srgbClr val="3B2353"/>
                </a:solidFill>
                <a:latin typeface="Qanelas" panose="00000500000000000000" pitchFamily="2" charset="-52"/>
              </a:rPr>
              <a:t>;</a:t>
            </a:r>
            <a:endParaRPr lang="ru-RU" sz="1400" dirty="0">
              <a:solidFill>
                <a:srgbClr val="3B2353"/>
              </a:solidFill>
              <a:latin typeface="Qanelas" panose="00000500000000000000" pitchFamily="2" charset="-52"/>
            </a:endParaRPr>
          </a:p>
          <a:p>
            <a:pPr algn="l"/>
            <a:r>
              <a:rPr lang="ru-RU" sz="1400" dirty="0">
                <a:solidFill>
                  <a:srgbClr val="3B2353"/>
                </a:solidFill>
                <a:latin typeface="Qanelas" panose="00000500000000000000" pitchFamily="2" charset="-52"/>
              </a:rPr>
              <a:t>Настройка функционала работы пользователей через единый интерфейс по вводу данных "Универсальная смета“</a:t>
            </a:r>
            <a:r>
              <a:rPr lang="en-US" sz="1400" dirty="0">
                <a:solidFill>
                  <a:srgbClr val="3B2353"/>
                </a:solidFill>
                <a:latin typeface="Qanelas" panose="00000500000000000000" pitchFamily="2" charset="-52"/>
              </a:rPr>
              <a:t>;</a:t>
            </a:r>
            <a:endParaRPr lang="ru-RU" sz="1400" dirty="0">
              <a:solidFill>
                <a:srgbClr val="3B2353"/>
              </a:solidFill>
              <a:latin typeface="Qanelas" panose="00000500000000000000" pitchFamily="2" charset="-52"/>
            </a:endParaRPr>
          </a:p>
          <a:p>
            <a:pPr algn="l"/>
            <a:r>
              <a:rPr lang="ru-RU" sz="1400" dirty="0">
                <a:solidFill>
                  <a:srgbClr val="3B2353"/>
                </a:solidFill>
                <a:latin typeface="Qanelas" panose="00000500000000000000" pitchFamily="2" charset="-52"/>
              </a:rPr>
              <a:t>Сокращение сроков получения и обработки данных</a:t>
            </a:r>
            <a:r>
              <a:rPr lang="en-US" sz="1400" dirty="0">
                <a:solidFill>
                  <a:srgbClr val="3B2353"/>
                </a:solidFill>
                <a:latin typeface="Qanelas" panose="00000500000000000000" pitchFamily="2" charset="-52"/>
              </a:rPr>
              <a:t>;</a:t>
            </a:r>
            <a:endParaRPr lang="ru-RU" sz="1400" dirty="0">
              <a:solidFill>
                <a:srgbClr val="3B2353"/>
              </a:solidFill>
              <a:latin typeface="Qanelas" panose="00000500000000000000" pitchFamily="2" charset="-52"/>
            </a:endParaRPr>
          </a:p>
          <a:p>
            <a:pPr algn="l"/>
            <a:r>
              <a:rPr lang="ru-RU" sz="1400" dirty="0">
                <a:solidFill>
                  <a:srgbClr val="3B2353"/>
                </a:solidFill>
                <a:latin typeface="Qanelas" panose="00000500000000000000" pitchFamily="2" charset="-52"/>
              </a:rPr>
              <a:t>Снижение количества ошибок при сборе данных</a:t>
            </a:r>
            <a:r>
              <a:rPr lang="en-US" sz="1400" dirty="0">
                <a:solidFill>
                  <a:srgbClr val="3B2353"/>
                </a:solidFill>
                <a:latin typeface="Qanelas" panose="00000500000000000000" pitchFamily="2" charset="-52"/>
              </a:rPr>
              <a:t>;</a:t>
            </a:r>
            <a:endParaRPr lang="ru-RU" sz="1400" dirty="0">
              <a:solidFill>
                <a:srgbClr val="3B2353"/>
              </a:solidFill>
              <a:latin typeface="Qanelas" panose="00000500000000000000" pitchFamily="2" charset="-52"/>
            </a:endParaRPr>
          </a:p>
          <a:p>
            <a:pPr algn="l"/>
            <a:r>
              <a:rPr lang="ru-RU" sz="1400" dirty="0">
                <a:solidFill>
                  <a:srgbClr val="3B2353"/>
                </a:solidFill>
                <a:latin typeface="Qanelas" panose="00000500000000000000" pitchFamily="2" charset="-52"/>
              </a:rPr>
              <a:t>Ликвидация противоречий между связанными регламентированными формами</a:t>
            </a:r>
            <a:r>
              <a:rPr lang="en-US" sz="1400" dirty="0">
                <a:solidFill>
                  <a:srgbClr val="3B2353"/>
                </a:solidFill>
                <a:latin typeface="Qanelas" panose="00000500000000000000" pitchFamily="2" charset="-52"/>
              </a:rPr>
              <a:t>;</a:t>
            </a:r>
            <a:endParaRPr lang="ru-RU" sz="1400" dirty="0">
              <a:solidFill>
                <a:srgbClr val="3B2353"/>
              </a:solidFill>
              <a:latin typeface="Qanelas" panose="00000500000000000000" pitchFamily="2" charset="-52"/>
            </a:endParaRPr>
          </a:p>
          <a:p>
            <a:pPr algn="l"/>
            <a:r>
              <a:rPr lang="ru-RU" sz="1400" dirty="0">
                <a:solidFill>
                  <a:srgbClr val="3B2353"/>
                </a:solidFill>
                <a:latin typeface="Qanelas" panose="00000500000000000000" pitchFamily="2" charset="-52"/>
              </a:rPr>
              <a:t>Прозрачность управления и регламентирование процессов бюджетирования</a:t>
            </a:r>
            <a:r>
              <a:rPr lang="en-US" sz="1400" dirty="0">
                <a:solidFill>
                  <a:srgbClr val="3B2353"/>
                </a:solidFill>
                <a:latin typeface="Qanelas" panose="00000500000000000000" pitchFamily="2" charset="-52"/>
              </a:rPr>
              <a:t>.</a:t>
            </a:r>
            <a:endParaRPr lang="ru-RU" sz="1400" dirty="0">
              <a:solidFill>
                <a:srgbClr val="3B2353"/>
              </a:solidFill>
              <a:latin typeface="Qanelas" panose="00000500000000000000" pitchFamily="2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B1298D7-10BA-48D4-849C-9575CB7A03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434" y="2455569"/>
            <a:ext cx="367995" cy="36799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4C78EB4-810A-4816-9055-B6BB59E0FA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435" y="2824969"/>
            <a:ext cx="367995" cy="36799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A46A6CD-602F-4363-BE44-778320CA87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349" y="3445094"/>
            <a:ext cx="367995" cy="36799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3159EEC-558E-424C-80D1-5995F92B7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432" y="4089424"/>
            <a:ext cx="367995" cy="36799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3AD1CF9-6108-40DA-8574-D7D51E76B5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884" y="4723956"/>
            <a:ext cx="367995" cy="36799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441F8A3-6C5C-49B9-8E55-CEB0D2D618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816" y="2117918"/>
            <a:ext cx="367995" cy="36799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52D2762-A49C-4D53-9253-3DCDAC8C63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884" y="1222760"/>
            <a:ext cx="367995" cy="36799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F4A1595-141F-4F5C-ACA1-5D1BBDDB9D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349" y="1531618"/>
            <a:ext cx="367995" cy="36799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B1D1EF6-E47D-4FE0-B116-2806C9A2EF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433" y="1846169"/>
            <a:ext cx="367995" cy="36799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D1BB388-685C-4E1E-93E0-038D0F61C7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350" y="3154628"/>
            <a:ext cx="367995" cy="36799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F6CB12F-5ACD-4B3F-9693-82EC739ED5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350" y="5055146"/>
            <a:ext cx="367995" cy="36799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67BD928-FC52-4704-95F1-C9D743512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349" y="5359295"/>
            <a:ext cx="367995" cy="36799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B437AF0-23DC-439C-94CD-47E7B1DD5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349" y="5990055"/>
            <a:ext cx="367995" cy="36799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1C3FC8F-D49D-480D-A468-F69F29577D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433" y="5682351"/>
            <a:ext cx="367995" cy="367995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F79D55B4-09A8-4EDD-BBC1-8AF84C4B91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053" y="4391609"/>
            <a:ext cx="367995" cy="36799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A08CCD4-3101-42D1-AC13-8554C593ED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123" y="3753952"/>
            <a:ext cx="367995" cy="36799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1488573-BCC8-4CA6-98CA-B33A7AC547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399" y="6296373"/>
            <a:ext cx="732499" cy="27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7613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795DD859-3AD8-4593-BABF-AA2B533E21F4}"/>
              </a:ext>
            </a:extLst>
          </p:cNvPr>
          <p:cNvSpPr/>
          <p:nvPr/>
        </p:nvSpPr>
        <p:spPr>
          <a:xfrm>
            <a:off x="343382" y="228059"/>
            <a:ext cx="11505236" cy="64018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800792" y="1467522"/>
            <a:ext cx="1425758" cy="2512366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66666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937609" y="1607102"/>
            <a:ext cx="1152127" cy="811517"/>
          </a:xfrm>
          <a:prstGeom prst="roundRect">
            <a:avLst>
              <a:gd name="adj" fmla="val 1090"/>
            </a:avLst>
          </a:prstGeom>
          <a:solidFill>
            <a:srgbClr val="FFF8E5"/>
          </a:solidFill>
          <a:ln w="19050">
            <a:solidFill>
              <a:srgbClr val="F68A3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b="1" dirty="0"/>
              <a:t>1С:ЗКГУ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937609" y="2450950"/>
            <a:ext cx="1152127" cy="418360"/>
          </a:xfrm>
          <a:prstGeom prst="roundRect">
            <a:avLst>
              <a:gd name="adj" fmla="val 5785"/>
            </a:avLst>
          </a:prstGeom>
          <a:solidFill>
            <a:srgbClr val="FFF8E5"/>
          </a:solidFill>
          <a:ln w="19050">
            <a:solidFill>
              <a:srgbClr val="F68A3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dirty="0"/>
              <a:t>1С:Университет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936987" y="2913454"/>
            <a:ext cx="1152127" cy="908730"/>
          </a:xfrm>
          <a:prstGeom prst="roundRect">
            <a:avLst>
              <a:gd name="adj" fmla="val 324"/>
            </a:avLst>
          </a:prstGeom>
          <a:solidFill>
            <a:srgbClr val="FFF8E5"/>
          </a:solidFill>
          <a:ln w="19050">
            <a:solidFill>
              <a:srgbClr val="F68A3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b="1" dirty="0"/>
              <a:t>Подсистема учета платных услуг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5522694" y="1459608"/>
            <a:ext cx="3744416" cy="2520281"/>
            <a:chOff x="2915816" y="1124744"/>
            <a:chExt cx="3744416" cy="2520281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2915816" y="1132659"/>
              <a:ext cx="3744416" cy="2512366"/>
            </a:xfrm>
            <a:prstGeom prst="rect">
              <a:avLst/>
            </a:prstGeom>
            <a:solidFill>
              <a:srgbClr val="BDE5E4"/>
            </a:solidFill>
            <a:ln w="19050">
              <a:solidFill>
                <a:srgbClr val="44AAA7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12" name="Заголовок 1"/>
            <p:cNvSpPr txBox="1">
              <a:spLocks/>
            </p:cNvSpPr>
            <p:nvPr/>
          </p:nvSpPr>
          <p:spPr>
            <a:xfrm>
              <a:off x="2915816" y="1124744"/>
              <a:ext cx="3744416" cy="39604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100" b="1" dirty="0">
                  <a:solidFill>
                    <a:sysClr val="windowText" lastClr="000000"/>
                  </a:solidFill>
                </a:rPr>
                <a:t>Комплексная система </a:t>
              </a:r>
              <a:endParaRPr lang="en-US" sz="1100" b="1" dirty="0">
                <a:solidFill>
                  <a:sysClr val="windowText" lastClr="000000"/>
                </a:solidFill>
              </a:endParaRPr>
            </a:p>
            <a:p>
              <a:pPr algn="ctr"/>
              <a:r>
                <a:rPr lang="ru-RU" sz="1100" b="1" dirty="0">
                  <a:solidFill>
                    <a:sysClr val="windowText" lastClr="000000"/>
                  </a:solidFill>
                </a:rPr>
                <a:t>на базе</a:t>
              </a:r>
              <a:r>
                <a:rPr lang="en-US" sz="1100" b="1" dirty="0">
                  <a:solidFill>
                    <a:sysClr val="windowText" lastClr="000000"/>
                  </a:solidFill>
                </a:rPr>
                <a:t> </a:t>
              </a:r>
              <a:r>
                <a:rPr lang="ru-RU" sz="1100" b="1" dirty="0">
                  <a:solidFill>
                    <a:sysClr val="windowText" lastClr="000000"/>
                  </a:solidFill>
                </a:rPr>
                <a:t>«Омега</a:t>
              </a:r>
              <a:r>
                <a:rPr lang="en-US" sz="1100" b="1" dirty="0">
                  <a:solidFill>
                    <a:sysClr val="windowText" lastClr="000000"/>
                  </a:solidFill>
                </a:rPr>
                <a:t>:</a:t>
              </a:r>
              <a:r>
                <a:rPr lang="ru-RU" sz="1100" b="1" dirty="0">
                  <a:solidFill>
                    <a:sysClr val="windowText" lastClr="000000"/>
                  </a:solidFill>
                </a:rPr>
                <a:t>Управление ФХД ВУЗа»</a:t>
              </a:r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3059111" y="1556792"/>
              <a:ext cx="3457105" cy="236153"/>
            </a:xfrm>
            <a:prstGeom prst="roundRect">
              <a:avLst>
                <a:gd name="adj" fmla="val 5785"/>
              </a:avLst>
            </a:prstGeom>
            <a:solidFill>
              <a:srgbClr val="92D050"/>
            </a:solidFill>
            <a:ln w="19050">
              <a:solidFill>
                <a:srgbClr val="92D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100" dirty="0"/>
                <a:t>Аналитическая подсистема</a:t>
              </a:r>
            </a:p>
          </p:txBody>
        </p:sp>
        <p:sp>
          <p:nvSpPr>
            <p:cNvPr id="14" name="Скругленный прямоугольник 13"/>
            <p:cNvSpPr/>
            <p:nvPr/>
          </p:nvSpPr>
          <p:spPr>
            <a:xfrm>
              <a:off x="3059111" y="1924839"/>
              <a:ext cx="1690712" cy="459453"/>
            </a:xfrm>
            <a:prstGeom prst="roundRect">
              <a:avLst>
                <a:gd name="adj" fmla="val 5785"/>
              </a:avLst>
            </a:prstGeom>
            <a:solidFill>
              <a:srgbClr val="FFF8E5"/>
            </a:solidFill>
            <a:ln w="19050">
              <a:solidFill>
                <a:srgbClr val="F68A3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000" dirty="0"/>
                <a:t>Подсистема планирования доходов</a:t>
              </a:r>
            </a:p>
          </p:txBody>
        </p:sp>
        <p:sp>
          <p:nvSpPr>
            <p:cNvPr id="15" name="Скругленный прямоугольник 14"/>
            <p:cNvSpPr/>
            <p:nvPr/>
          </p:nvSpPr>
          <p:spPr>
            <a:xfrm>
              <a:off x="3059111" y="2492896"/>
              <a:ext cx="1690712" cy="459453"/>
            </a:xfrm>
            <a:prstGeom prst="roundRect">
              <a:avLst>
                <a:gd name="adj" fmla="val 5785"/>
              </a:avLst>
            </a:prstGeom>
            <a:solidFill>
              <a:srgbClr val="FFF8E5"/>
            </a:solidFill>
            <a:ln w="19050">
              <a:solidFill>
                <a:srgbClr val="F68A3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000" dirty="0"/>
                <a:t>Подсистема планирования расходов</a:t>
              </a:r>
            </a:p>
          </p:txBody>
        </p:sp>
        <p:sp>
          <p:nvSpPr>
            <p:cNvPr id="16" name="Скругленный прямоугольник 15"/>
            <p:cNvSpPr/>
            <p:nvPr/>
          </p:nvSpPr>
          <p:spPr>
            <a:xfrm>
              <a:off x="3059111" y="3041555"/>
              <a:ext cx="1690712" cy="459453"/>
            </a:xfrm>
            <a:prstGeom prst="roundRect">
              <a:avLst>
                <a:gd name="adj" fmla="val 5785"/>
              </a:avLst>
            </a:prstGeom>
            <a:solidFill>
              <a:srgbClr val="FFF8E5"/>
            </a:solidFill>
            <a:ln w="19050">
              <a:solidFill>
                <a:srgbClr val="F68A3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000" dirty="0"/>
                <a:t>Подсистема исполнения плана ФХД</a:t>
              </a:r>
            </a:p>
          </p:txBody>
        </p:sp>
        <p:sp>
          <p:nvSpPr>
            <p:cNvPr id="17" name="Скругленный прямоугольник 16"/>
            <p:cNvSpPr/>
            <p:nvPr/>
          </p:nvSpPr>
          <p:spPr>
            <a:xfrm>
              <a:off x="4821831" y="1925313"/>
              <a:ext cx="1694385" cy="459453"/>
            </a:xfrm>
            <a:prstGeom prst="roundRect">
              <a:avLst>
                <a:gd name="adj" fmla="val 5785"/>
              </a:avLst>
            </a:prstGeom>
            <a:solidFill>
              <a:srgbClr val="FFF8E5"/>
            </a:solidFill>
            <a:ln w="19050">
              <a:solidFill>
                <a:srgbClr val="F68A3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000" dirty="0"/>
                <a:t>Подсистема согласования</a:t>
              </a:r>
            </a:p>
          </p:txBody>
        </p:sp>
        <p:sp>
          <p:nvSpPr>
            <p:cNvPr id="18" name="Скругленный прямоугольник 17"/>
            <p:cNvSpPr/>
            <p:nvPr/>
          </p:nvSpPr>
          <p:spPr>
            <a:xfrm>
              <a:off x="4821831" y="2493370"/>
              <a:ext cx="1694385" cy="459453"/>
            </a:xfrm>
            <a:prstGeom prst="roundRect">
              <a:avLst>
                <a:gd name="adj" fmla="val 5785"/>
              </a:avLst>
            </a:prstGeom>
            <a:solidFill>
              <a:srgbClr val="FFF8E5"/>
            </a:solidFill>
            <a:ln w="19050">
              <a:solidFill>
                <a:srgbClr val="F68A3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000" dirty="0"/>
                <a:t>Подсистема интеграции</a:t>
              </a:r>
            </a:p>
          </p:txBody>
        </p:sp>
        <p:sp>
          <p:nvSpPr>
            <p:cNvPr id="19" name="Скругленный прямоугольник 18"/>
            <p:cNvSpPr/>
            <p:nvPr/>
          </p:nvSpPr>
          <p:spPr>
            <a:xfrm>
              <a:off x="4821831" y="3042029"/>
              <a:ext cx="1694385" cy="459453"/>
            </a:xfrm>
            <a:prstGeom prst="roundRect">
              <a:avLst>
                <a:gd name="adj" fmla="val 5785"/>
              </a:avLst>
            </a:prstGeom>
            <a:solidFill>
              <a:srgbClr val="FFF8E5"/>
            </a:solidFill>
            <a:ln w="19050">
              <a:solidFill>
                <a:srgbClr val="F68A3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000" dirty="0"/>
                <a:t>Подсистема управления контрактами</a:t>
              </a:r>
            </a:p>
          </p:txBody>
        </p:sp>
      </p:grpSp>
      <p:cxnSp>
        <p:nvCxnSpPr>
          <p:cNvPr id="20" name="Прямая со стрелкой 19"/>
          <p:cNvCxnSpPr/>
          <p:nvPr/>
        </p:nvCxnSpPr>
        <p:spPr>
          <a:xfrm>
            <a:off x="4082534" y="2230714"/>
            <a:ext cx="1440160" cy="0"/>
          </a:xfrm>
          <a:prstGeom prst="straightConnector1">
            <a:avLst/>
          </a:prstGeom>
          <a:ln w="19050">
            <a:solidFill>
              <a:srgbClr val="F68A3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Скругленный прямоугольник 20"/>
          <p:cNvSpPr/>
          <p:nvPr/>
        </p:nvSpPr>
        <p:spPr>
          <a:xfrm>
            <a:off x="4298558" y="2105729"/>
            <a:ext cx="1037090" cy="249971"/>
          </a:xfrm>
          <a:prstGeom prst="roundRect">
            <a:avLst>
              <a:gd name="adj" fmla="val 19831"/>
            </a:avLst>
          </a:prstGeom>
          <a:solidFill>
            <a:schemeClr val="bg1"/>
          </a:solidFill>
          <a:ln w="19050">
            <a:solidFill>
              <a:srgbClr val="F68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900" dirty="0">
                <a:solidFill>
                  <a:sysClr val="windowText" lastClr="000000"/>
                </a:solidFill>
              </a:rPr>
              <a:t>Стипендии</a:t>
            </a:r>
          </a:p>
        </p:txBody>
      </p:sp>
      <p:cxnSp>
        <p:nvCxnSpPr>
          <p:cNvPr id="22" name="Прямая со стрелкой 21"/>
          <p:cNvCxnSpPr/>
          <p:nvPr/>
        </p:nvCxnSpPr>
        <p:spPr>
          <a:xfrm>
            <a:off x="4089736" y="2686088"/>
            <a:ext cx="1432959" cy="0"/>
          </a:xfrm>
          <a:prstGeom prst="straightConnector1">
            <a:avLst/>
          </a:prstGeom>
          <a:ln w="19050">
            <a:solidFill>
              <a:srgbClr val="F68A3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Скругленный прямоугольник 22"/>
          <p:cNvSpPr/>
          <p:nvPr/>
        </p:nvSpPr>
        <p:spPr>
          <a:xfrm>
            <a:off x="4305759" y="2519732"/>
            <a:ext cx="1037090" cy="332712"/>
          </a:xfrm>
          <a:prstGeom prst="roundRect">
            <a:avLst>
              <a:gd name="adj" fmla="val 11331"/>
            </a:avLst>
          </a:prstGeom>
          <a:solidFill>
            <a:schemeClr val="bg1"/>
          </a:solidFill>
          <a:ln w="19050">
            <a:solidFill>
              <a:srgbClr val="F68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900" dirty="0">
                <a:solidFill>
                  <a:sysClr val="windowText" lastClr="000000"/>
                </a:solidFill>
              </a:rPr>
              <a:t>Численность студентов</a:t>
            </a:r>
          </a:p>
        </p:txBody>
      </p:sp>
      <p:cxnSp>
        <p:nvCxnSpPr>
          <p:cNvPr id="24" name="Прямая со стрелкой 23"/>
          <p:cNvCxnSpPr/>
          <p:nvPr/>
        </p:nvCxnSpPr>
        <p:spPr>
          <a:xfrm>
            <a:off x="4089736" y="3368410"/>
            <a:ext cx="1432959" cy="0"/>
          </a:xfrm>
          <a:prstGeom prst="straightConnector1">
            <a:avLst/>
          </a:prstGeom>
          <a:ln w="19050">
            <a:solidFill>
              <a:srgbClr val="F68A3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Скругленный прямоугольник 24"/>
          <p:cNvSpPr/>
          <p:nvPr/>
        </p:nvSpPr>
        <p:spPr>
          <a:xfrm>
            <a:off x="4305759" y="3137168"/>
            <a:ext cx="1037090" cy="447266"/>
          </a:xfrm>
          <a:prstGeom prst="roundRect">
            <a:avLst>
              <a:gd name="adj" fmla="val 11313"/>
            </a:avLst>
          </a:prstGeom>
          <a:solidFill>
            <a:schemeClr val="bg1"/>
          </a:solidFill>
          <a:ln w="19050">
            <a:solidFill>
              <a:srgbClr val="F68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900" dirty="0">
                <a:solidFill>
                  <a:sysClr val="windowText" lastClr="000000"/>
                </a:solidFill>
              </a:rPr>
              <a:t>Данные для планирования доходов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0160010" y="1650430"/>
            <a:ext cx="1425758" cy="2138639"/>
          </a:xfrm>
          <a:prstGeom prst="rect">
            <a:avLst/>
          </a:prstGeom>
          <a:solidFill>
            <a:srgbClr val="FFF8E5"/>
          </a:solidFill>
          <a:ln w="19050">
            <a:solidFill>
              <a:srgbClr val="F68A3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27" name="Заголовок 1"/>
          <p:cNvSpPr txBox="1">
            <a:spLocks/>
          </p:cNvSpPr>
          <p:nvPr/>
        </p:nvSpPr>
        <p:spPr>
          <a:xfrm>
            <a:off x="10160010" y="1747640"/>
            <a:ext cx="1425758" cy="3960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solidFill>
                  <a:sysClr val="windowText" lastClr="000000"/>
                </a:solidFill>
              </a:rPr>
              <a:t>«</a:t>
            </a:r>
            <a:r>
              <a:rPr lang="en-US" sz="1400" b="1" dirty="0">
                <a:solidFill>
                  <a:sysClr val="windowText" lastClr="000000"/>
                </a:solidFill>
              </a:rPr>
              <a:t>BUS GOV</a:t>
            </a:r>
            <a:r>
              <a:rPr lang="ru-RU" sz="1400" b="1" dirty="0">
                <a:solidFill>
                  <a:sysClr val="windowText" lastClr="000000"/>
                </a:solidFill>
              </a:rPr>
              <a:t>»</a:t>
            </a:r>
          </a:p>
          <a:p>
            <a:pPr algn="ctr"/>
            <a:r>
              <a:rPr lang="ru-RU" sz="1400" b="1" dirty="0">
                <a:solidFill>
                  <a:sysClr val="windowText" lastClr="000000"/>
                </a:solidFill>
              </a:rPr>
              <a:t>(отчет)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0304028" y="2367708"/>
            <a:ext cx="1209733" cy="418360"/>
          </a:xfrm>
          <a:prstGeom prst="roundRect">
            <a:avLst>
              <a:gd name="adj" fmla="val 5785"/>
            </a:avLst>
          </a:prstGeom>
          <a:solidFill>
            <a:srgbClr val="BDE5E4"/>
          </a:solidFill>
          <a:ln w="19050">
            <a:solidFill>
              <a:srgbClr val="44AA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dirty="0"/>
              <a:t>ПФХД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0304028" y="2827760"/>
            <a:ext cx="1209733" cy="792088"/>
          </a:xfrm>
          <a:prstGeom prst="roundRect">
            <a:avLst>
              <a:gd name="adj" fmla="val 2215"/>
            </a:avLst>
          </a:prstGeom>
          <a:solidFill>
            <a:srgbClr val="BDE5E4"/>
          </a:solidFill>
          <a:ln w="19050">
            <a:solidFill>
              <a:srgbClr val="44AA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dirty="0"/>
              <a:t>Расчеты обоснования</a:t>
            </a:r>
          </a:p>
        </p:txBody>
      </p:sp>
      <p:cxnSp>
        <p:nvCxnSpPr>
          <p:cNvPr id="30" name="Прямая со стрелкой 29"/>
          <p:cNvCxnSpPr/>
          <p:nvPr/>
        </p:nvCxnSpPr>
        <p:spPr>
          <a:xfrm>
            <a:off x="9267110" y="2511158"/>
            <a:ext cx="892900" cy="0"/>
          </a:xfrm>
          <a:prstGeom prst="straightConnector1">
            <a:avLst/>
          </a:prstGeom>
          <a:ln w="19050">
            <a:solidFill>
              <a:srgbClr val="44AAA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9259910" y="2964931"/>
            <a:ext cx="900101" cy="0"/>
          </a:xfrm>
          <a:prstGeom prst="straightConnector1">
            <a:avLst/>
          </a:prstGeom>
          <a:ln w="19050">
            <a:solidFill>
              <a:srgbClr val="44AAA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Скругленный прямоугольник 31"/>
          <p:cNvSpPr/>
          <p:nvPr/>
        </p:nvSpPr>
        <p:spPr>
          <a:xfrm>
            <a:off x="9353520" y="2418953"/>
            <a:ext cx="649144" cy="249971"/>
          </a:xfrm>
          <a:prstGeom prst="roundRect">
            <a:avLst>
              <a:gd name="adj" fmla="val 19831"/>
            </a:avLst>
          </a:prstGeom>
          <a:solidFill>
            <a:schemeClr val="bg1"/>
          </a:solidFill>
          <a:ln w="19050">
            <a:solidFill>
              <a:srgbClr val="44A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900" dirty="0">
                <a:solidFill>
                  <a:sysClr val="windowText" lastClr="000000"/>
                </a:solidFill>
              </a:rPr>
              <a:t>ПФХД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9353520" y="2755753"/>
            <a:ext cx="676876" cy="441641"/>
          </a:xfrm>
          <a:prstGeom prst="roundRect">
            <a:avLst>
              <a:gd name="adj" fmla="val 11293"/>
            </a:avLst>
          </a:prstGeom>
          <a:solidFill>
            <a:schemeClr val="bg1"/>
          </a:solidFill>
          <a:ln w="19050">
            <a:solidFill>
              <a:srgbClr val="44A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900" dirty="0">
                <a:solidFill>
                  <a:sysClr val="windowText" lastClr="000000"/>
                </a:solidFill>
              </a:rPr>
              <a:t>Расчеты обоснования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5377173" y="5132016"/>
            <a:ext cx="1834006" cy="418360"/>
          </a:xfrm>
          <a:prstGeom prst="roundRect">
            <a:avLst>
              <a:gd name="adj" fmla="val 5785"/>
            </a:avLst>
          </a:prstGeom>
          <a:solidFill>
            <a:srgbClr val="FFF8E5"/>
          </a:solidFill>
          <a:ln w="19050">
            <a:solidFill>
              <a:srgbClr val="F68A3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/>
              <a:t>1С:БГУ</a:t>
            </a:r>
          </a:p>
        </p:txBody>
      </p:sp>
      <p:cxnSp>
        <p:nvCxnSpPr>
          <p:cNvPr id="35" name="Прямая со стрелкой 34"/>
          <p:cNvCxnSpPr/>
          <p:nvPr/>
        </p:nvCxnSpPr>
        <p:spPr>
          <a:xfrm flipV="1">
            <a:off x="5645744" y="3979888"/>
            <a:ext cx="0" cy="1152128"/>
          </a:xfrm>
          <a:prstGeom prst="straightConnector1">
            <a:avLst/>
          </a:prstGeom>
          <a:ln w="19050">
            <a:solidFill>
              <a:srgbClr val="F68A3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V="1">
            <a:off x="6903743" y="3979888"/>
            <a:ext cx="0" cy="1152128"/>
          </a:xfrm>
          <a:prstGeom prst="straightConnector1">
            <a:avLst/>
          </a:prstGeom>
          <a:ln w="19050">
            <a:solidFill>
              <a:srgbClr val="F68A32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Скругленный прямоугольник 36"/>
          <p:cNvSpPr/>
          <p:nvPr/>
        </p:nvSpPr>
        <p:spPr>
          <a:xfrm>
            <a:off x="6385198" y="4286951"/>
            <a:ext cx="1037090" cy="538003"/>
          </a:xfrm>
          <a:prstGeom prst="roundRect">
            <a:avLst>
              <a:gd name="adj" fmla="val 7566"/>
            </a:avLst>
          </a:prstGeom>
          <a:solidFill>
            <a:schemeClr val="bg1"/>
          </a:solidFill>
          <a:ln w="19050">
            <a:solidFill>
              <a:srgbClr val="F68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900" dirty="0">
                <a:solidFill>
                  <a:sysClr val="windowText" lastClr="000000"/>
                </a:solidFill>
              </a:rPr>
              <a:t>Данные ПФХД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5031536" y="4286950"/>
            <a:ext cx="1262640" cy="538003"/>
          </a:xfrm>
          <a:prstGeom prst="roundRect">
            <a:avLst>
              <a:gd name="adj" fmla="val 7566"/>
            </a:avLst>
          </a:prstGeom>
          <a:solidFill>
            <a:schemeClr val="bg1"/>
          </a:solidFill>
          <a:ln w="19050">
            <a:solidFill>
              <a:srgbClr val="F68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dirty="0">
                <a:solidFill>
                  <a:sysClr val="windowText" lastClr="000000"/>
                </a:solidFill>
              </a:rPr>
              <a:t>Платежи; стоимость имущества; площадь объектов имущества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7553320" y="5132016"/>
            <a:ext cx="1834006" cy="418360"/>
          </a:xfrm>
          <a:prstGeom prst="roundRect">
            <a:avLst>
              <a:gd name="adj" fmla="val 5785"/>
            </a:avLst>
          </a:prstGeom>
          <a:solidFill>
            <a:srgbClr val="FFF8E5"/>
          </a:solidFill>
          <a:ln w="19050">
            <a:solidFill>
              <a:srgbClr val="F68A3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/>
              <a:t>1С:ГМЗ</a:t>
            </a:r>
          </a:p>
        </p:txBody>
      </p:sp>
      <p:cxnSp>
        <p:nvCxnSpPr>
          <p:cNvPr id="40" name="Прямая со стрелкой 39"/>
          <p:cNvCxnSpPr/>
          <p:nvPr/>
        </p:nvCxnSpPr>
        <p:spPr>
          <a:xfrm flipV="1">
            <a:off x="7965186" y="3979888"/>
            <a:ext cx="0" cy="1152128"/>
          </a:xfrm>
          <a:prstGeom prst="straightConnector1">
            <a:avLst/>
          </a:prstGeom>
          <a:ln w="19050">
            <a:solidFill>
              <a:srgbClr val="F68A3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flipV="1">
            <a:off x="8874856" y="3979888"/>
            <a:ext cx="0" cy="1152128"/>
          </a:xfrm>
          <a:prstGeom prst="straightConnector1">
            <a:avLst/>
          </a:prstGeom>
          <a:ln w="19050">
            <a:solidFill>
              <a:srgbClr val="F68A32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Скругленный прямоугольник 41"/>
          <p:cNvSpPr/>
          <p:nvPr/>
        </p:nvSpPr>
        <p:spPr>
          <a:xfrm>
            <a:off x="8446308" y="4286951"/>
            <a:ext cx="857099" cy="538003"/>
          </a:xfrm>
          <a:prstGeom prst="roundRect">
            <a:avLst>
              <a:gd name="adj" fmla="val 7566"/>
            </a:avLst>
          </a:prstGeom>
          <a:solidFill>
            <a:schemeClr val="bg1"/>
          </a:solidFill>
          <a:ln w="19050">
            <a:solidFill>
              <a:srgbClr val="F68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900" dirty="0">
                <a:solidFill>
                  <a:sysClr val="windowText" lastClr="000000"/>
                </a:solidFill>
              </a:rPr>
              <a:t>Заявки</a:t>
            </a: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7590299" y="4286950"/>
            <a:ext cx="784001" cy="538003"/>
          </a:xfrm>
          <a:prstGeom prst="roundRect">
            <a:avLst>
              <a:gd name="adj" fmla="val 7566"/>
            </a:avLst>
          </a:prstGeom>
          <a:solidFill>
            <a:schemeClr val="bg1"/>
          </a:solidFill>
          <a:ln w="19050">
            <a:solidFill>
              <a:srgbClr val="F68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900" dirty="0">
                <a:solidFill>
                  <a:sysClr val="windowText" lastClr="000000"/>
                </a:solidFill>
              </a:rPr>
              <a:t>Контракты</a:t>
            </a: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10160011" y="3874227"/>
            <a:ext cx="1425758" cy="542109"/>
          </a:xfrm>
          <a:prstGeom prst="roundRect">
            <a:avLst>
              <a:gd name="adj" fmla="val 5785"/>
            </a:avLst>
          </a:prstGeom>
          <a:solidFill>
            <a:srgbClr val="BDE5E4"/>
          </a:solidFill>
          <a:ln w="19050">
            <a:solidFill>
              <a:srgbClr val="44AA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/>
              <a:t>ЕИС</a:t>
            </a:r>
          </a:p>
        </p:txBody>
      </p:sp>
      <p:cxnSp>
        <p:nvCxnSpPr>
          <p:cNvPr id="45" name="Соединительная линия уступом 44"/>
          <p:cNvCxnSpPr>
            <a:stCxn id="39" idx="3"/>
            <a:endCxn id="44" idx="2"/>
          </p:cNvCxnSpPr>
          <p:nvPr/>
        </p:nvCxnSpPr>
        <p:spPr>
          <a:xfrm flipV="1">
            <a:off x="9387326" y="4416336"/>
            <a:ext cx="1485564" cy="924861"/>
          </a:xfrm>
          <a:prstGeom prst="bentConnector2">
            <a:avLst/>
          </a:prstGeom>
          <a:ln w="19050">
            <a:solidFill>
              <a:srgbClr val="F68A3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Скругленный прямоугольник 45"/>
          <p:cNvSpPr/>
          <p:nvPr/>
        </p:nvSpPr>
        <p:spPr>
          <a:xfrm>
            <a:off x="9678093" y="4824953"/>
            <a:ext cx="1188599" cy="51624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9050">
            <a:solidFill>
              <a:srgbClr val="F68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dirty="0">
                <a:solidFill>
                  <a:sysClr val="windowText" lastClr="000000"/>
                </a:solidFill>
              </a:rPr>
              <a:t>План закупок, план-график закупок, извещения</a:t>
            </a:r>
          </a:p>
        </p:txBody>
      </p:sp>
      <p:cxnSp>
        <p:nvCxnSpPr>
          <p:cNvPr id="47" name="Прямая со стрелкой 46"/>
          <p:cNvCxnSpPr/>
          <p:nvPr/>
        </p:nvCxnSpPr>
        <p:spPr>
          <a:xfrm>
            <a:off x="4089735" y="1825103"/>
            <a:ext cx="1440160" cy="0"/>
          </a:xfrm>
          <a:prstGeom prst="straightConnector1">
            <a:avLst/>
          </a:prstGeom>
          <a:ln w="19050">
            <a:solidFill>
              <a:srgbClr val="F68A3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Скругленный прямоугольник 50"/>
          <p:cNvSpPr/>
          <p:nvPr/>
        </p:nvSpPr>
        <p:spPr>
          <a:xfrm>
            <a:off x="4305759" y="1607102"/>
            <a:ext cx="1037090" cy="436005"/>
          </a:xfrm>
          <a:prstGeom prst="roundRect">
            <a:avLst>
              <a:gd name="adj" fmla="val 4612"/>
            </a:avLst>
          </a:prstGeom>
          <a:solidFill>
            <a:schemeClr val="bg1"/>
          </a:solidFill>
          <a:ln w="19050">
            <a:solidFill>
              <a:srgbClr val="F68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900" dirty="0">
                <a:solidFill>
                  <a:sysClr val="windowText" lastClr="000000"/>
                </a:solidFill>
              </a:rPr>
              <a:t>Расписание, численность сотрудников</a:t>
            </a:r>
          </a:p>
        </p:txBody>
      </p:sp>
      <p:cxnSp>
        <p:nvCxnSpPr>
          <p:cNvPr id="52" name="Соединительная линия уступом 51"/>
          <p:cNvCxnSpPr/>
          <p:nvPr/>
        </p:nvCxnSpPr>
        <p:spPr>
          <a:xfrm rot="10800000">
            <a:off x="3664890" y="3822184"/>
            <a:ext cx="1694657" cy="1380920"/>
          </a:xfrm>
          <a:prstGeom prst="bentConnector2">
            <a:avLst/>
          </a:prstGeom>
          <a:ln w="19050">
            <a:solidFill>
              <a:srgbClr val="F68A3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Скругленный прямоугольник 52"/>
          <p:cNvSpPr/>
          <p:nvPr/>
        </p:nvSpPr>
        <p:spPr>
          <a:xfrm>
            <a:off x="3664998" y="4952122"/>
            <a:ext cx="857099" cy="25098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9050">
            <a:solidFill>
              <a:srgbClr val="F68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900" dirty="0">
                <a:solidFill>
                  <a:sysClr val="windowText" lastClr="000000"/>
                </a:solidFill>
              </a:rPr>
              <a:t>Оплата</a:t>
            </a:r>
          </a:p>
        </p:txBody>
      </p:sp>
      <p:cxnSp>
        <p:nvCxnSpPr>
          <p:cNvPr id="54" name="Соединительная линия уступом 53"/>
          <p:cNvCxnSpPr/>
          <p:nvPr/>
        </p:nvCxnSpPr>
        <p:spPr>
          <a:xfrm rot="10800000">
            <a:off x="3137491" y="3807456"/>
            <a:ext cx="2255589" cy="1670913"/>
          </a:xfrm>
          <a:prstGeom prst="bentConnector2">
            <a:avLst/>
          </a:prstGeom>
          <a:ln w="19050">
            <a:solidFill>
              <a:srgbClr val="F68A32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Скругленный прямоугольник 54"/>
          <p:cNvSpPr/>
          <p:nvPr/>
        </p:nvSpPr>
        <p:spPr>
          <a:xfrm>
            <a:off x="3137491" y="5478368"/>
            <a:ext cx="857099" cy="40421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9050">
            <a:solidFill>
              <a:srgbClr val="F68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900" dirty="0">
                <a:solidFill>
                  <a:sysClr val="windowText" lastClr="000000"/>
                </a:solidFill>
              </a:rPr>
              <a:t>Начисление доходов</a:t>
            </a: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6779661" y="5947233"/>
            <a:ext cx="1387251" cy="527040"/>
          </a:xfrm>
          <a:prstGeom prst="roundRect">
            <a:avLst>
              <a:gd name="adj" fmla="val 7566"/>
            </a:avLst>
          </a:prstGeom>
          <a:solidFill>
            <a:sysClr val="window" lastClr="FFFFFF"/>
          </a:solidFill>
          <a:ln w="19050" cap="flat" cmpd="sng" algn="ctr">
            <a:solidFill>
              <a:srgbClr val="F68A32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sz="900" kern="0" dirty="0">
                <a:solidFill>
                  <a:sysClr val="windowText" lastClr="000000"/>
                </a:solidFill>
                <a:latin typeface="Calibri"/>
              </a:rPr>
              <a:t>Принимаемые и принятые обязательства, контракты</a:t>
            </a:r>
          </a:p>
        </p:txBody>
      </p:sp>
      <p:cxnSp>
        <p:nvCxnSpPr>
          <p:cNvPr id="58" name="Соединительная линия уступом 57"/>
          <p:cNvCxnSpPr>
            <a:cxnSpLocks/>
            <a:stCxn id="57" idx="3"/>
          </p:cNvCxnSpPr>
          <p:nvPr/>
        </p:nvCxnSpPr>
        <p:spPr>
          <a:xfrm flipV="1">
            <a:off x="8166912" y="5532123"/>
            <a:ext cx="474169" cy="678630"/>
          </a:xfrm>
          <a:prstGeom prst="bentConnector2">
            <a:avLst/>
          </a:prstGeom>
          <a:noFill/>
          <a:ln w="19050" cap="flat" cmpd="sng" algn="ctr">
            <a:solidFill>
              <a:srgbClr val="F68A32"/>
            </a:solidFill>
            <a:prstDash val="solid"/>
            <a:headEnd type="arrow" w="med" len="med"/>
            <a:tailEnd type="none" w="med" len="med"/>
          </a:ln>
          <a:effectLst/>
        </p:spPr>
      </p:cxnSp>
      <p:cxnSp>
        <p:nvCxnSpPr>
          <p:cNvPr id="59" name="Соединительная линия уступом 58"/>
          <p:cNvCxnSpPr>
            <a:cxnSpLocks/>
            <a:stCxn id="57" idx="1"/>
          </p:cNvCxnSpPr>
          <p:nvPr/>
        </p:nvCxnSpPr>
        <p:spPr>
          <a:xfrm rot="10800000">
            <a:off x="6355929" y="5532125"/>
            <a:ext cx="423733" cy="678628"/>
          </a:xfrm>
          <a:prstGeom prst="bentConnector2">
            <a:avLst/>
          </a:prstGeom>
          <a:noFill/>
          <a:ln w="19050" cap="flat" cmpd="sng" algn="ctr">
            <a:solidFill>
              <a:srgbClr val="F68A32"/>
            </a:solidFill>
            <a:prstDash val="solid"/>
            <a:tailEnd type="arrow"/>
          </a:ln>
          <a:effectLst/>
        </p:spPr>
      </p:cxnSp>
      <p:cxnSp>
        <p:nvCxnSpPr>
          <p:cNvPr id="60" name="Соединительная линия уступом 59"/>
          <p:cNvCxnSpPr/>
          <p:nvPr/>
        </p:nvCxnSpPr>
        <p:spPr>
          <a:xfrm rot="5400000">
            <a:off x="7705047" y="5191112"/>
            <a:ext cx="234985" cy="917003"/>
          </a:xfrm>
          <a:prstGeom prst="bentConnector2">
            <a:avLst/>
          </a:prstGeom>
          <a:noFill/>
          <a:ln w="19050" cap="flat" cmpd="sng" algn="ctr">
            <a:solidFill>
              <a:srgbClr val="F68A32"/>
            </a:solidFill>
            <a:prstDash val="solid"/>
            <a:headEnd type="arrow" w="med" len="med"/>
            <a:tailEnd type="none" w="med" len="med"/>
          </a:ln>
          <a:effectLst/>
        </p:spPr>
      </p:cxnSp>
      <p:sp>
        <p:nvSpPr>
          <p:cNvPr id="61" name="Скругленный прямоугольник 60"/>
          <p:cNvSpPr/>
          <p:nvPr/>
        </p:nvSpPr>
        <p:spPr>
          <a:xfrm>
            <a:off x="7003997" y="5659901"/>
            <a:ext cx="889574" cy="214409"/>
          </a:xfrm>
          <a:prstGeom prst="roundRect">
            <a:avLst>
              <a:gd name="adj" fmla="val 7566"/>
            </a:avLst>
          </a:prstGeom>
          <a:solidFill>
            <a:sysClr val="window" lastClr="FFFFFF"/>
          </a:solidFill>
          <a:ln w="19050" cap="flat" cmpd="sng" algn="ctr">
            <a:solidFill>
              <a:srgbClr val="F68A32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sz="900" kern="0" dirty="0">
                <a:solidFill>
                  <a:sysClr val="windowText" lastClr="000000"/>
                </a:solidFill>
                <a:latin typeface="Calibri"/>
              </a:rPr>
              <a:t>Исполнение</a:t>
            </a:r>
          </a:p>
        </p:txBody>
      </p:sp>
      <p:cxnSp>
        <p:nvCxnSpPr>
          <p:cNvPr id="62" name="Соединительная линия уступом 61"/>
          <p:cNvCxnSpPr/>
          <p:nvPr/>
        </p:nvCxnSpPr>
        <p:spPr>
          <a:xfrm>
            <a:off x="6499941" y="5541925"/>
            <a:ext cx="504056" cy="225181"/>
          </a:xfrm>
          <a:prstGeom prst="bentConnector3">
            <a:avLst>
              <a:gd name="adj1" fmla="val -2911"/>
            </a:avLst>
          </a:prstGeom>
          <a:noFill/>
          <a:ln w="19050" cap="flat" cmpd="sng" algn="ctr">
            <a:solidFill>
              <a:srgbClr val="F68A32"/>
            </a:solidFill>
            <a:prstDash val="solid"/>
            <a:tailEnd type="arrow"/>
          </a:ln>
          <a:effectLst/>
        </p:spPr>
      </p:cxn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F125AF6-F422-4BBF-AA89-57352A9058AD}"/>
              </a:ext>
            </a:extLst>
          </p:cNvPr>
          <p:cNvSpPr/>
          <p:nvPr/>
        </p:nvSpPr>
        <p:spPr>
          <a:xfrm>
            <a:off x="3994590" y="364291"/>
            <a:ext cx="110706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B2353"/>
                </a:solidFill>
                <a:latin typeface="Qanelas Medium" panose="00000600000000000000" pitchFamily="50" charset="-52"/>
              </a:rPr>
              <a:t>Обобщенная архитектура комплексной системы </a:t>
            </a:r>
          </a:p>
          <a:p>
            <a:r>
              <a:rPr lang="ru-RU" b="1" dirty="0">
                <a:solidFill>
                  <a:srgbClr val="3B2353"/>
                </a:solidFill>
                <a:latin typeface="Qanelas Medium" panose="00000600000000000000" pitchFamily="50" charset="-52"/>
              </a:rPr>
              <a:t>на базе 1С</a:t>
            </a:r>
            <a:r>
              <a:rPr lang="en-US" b="1" dirty="0">
                <a:solidFill>
                  <a:srgbClr val="3B2353"/>
                </a:solidFill>
                <a:latin typeface="Qanelas Medium" panose="00000600000000000000" pitchFamily="50" charset="-52"/>
              </a:rPr>
              <a:t>:</a:t>
            </a:r>
            <a:r>
              <a:rPr lang="ru-RU" b="1" dirty="0">
                <a:solidFill>
                  <a:srgbClr val="3B2353"/>
                </a:solidFill>
                <a:latin typeface="Qanelas Medium" panose="00000600000000000000" pitchFamily="50" charset="-52"/>
              </a:rPr>
              <a:t>Предприятие</a:t>
            </a:r>
            <a:endParaRPr lang="ru-RU" b="1" cap="all" dirty="0">
              <a:solidFill>
                <a:srgbClr val="3B2353"/>
              </a:solidFill>
              <a:latin typeface="Qanelas Medium" panose="00000600000000000000" pitchFamily="50" charset="-52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CC0E5CA-0CDD-4686-9F20-DF02FE503035}"/>
              </a:ext>
            </a:extLst>
          </p:cNvPr>
          <p:cNvSpPr txBox="1"/>
          <p:nvPr/>
        </p:nvSpPr>
        <p:spPr>
          <a:xfrm>
            <a:off x="657146" y="1607102"/>
            <a:ext cx="2104270" cy="416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17488"/>
            <a:r>
              <a:rPr lang="ru-RU" sz="1470" dirty="0">
                <a:solidFill>
                  <a:srgbClr val="3B2353"/>
                </a:solidFill>
                <a:latin typeface="Qanelas "/>
              </a:rPr>
              <a:t>В подсистеме «Синхронизация и обмен» уже имеется ряд адаптеров, обеспечивающих взаимодействие с  основными учетными системами. Организация доступа к данным специализированных приложений «ЭС УНТП» и «1С:Модуль Закупки» может быть выполнена типовыми инструментами: запросы, правила и планы обмена.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22E13E6D-4970-4E7B-B310-397EFCED52F0}"/>
              </a:ext>
            </a:extLst>
          </p:cNvPr>
          <p:cNvSpPr/>
          <p:nvPr/>
        </p:nvSpPr>
        <p:spPr>
          <a:xfrm>
            <a:off x="-534832" y="495288"/>
            <a:ext cx="4488225" cy="3819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85C26208-28AE-44B9-9250-F7B3276E13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399" y="6296373"/>
            <a:ext cx="732499" cy="27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96839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1777</TotalTime>
  <Words>3164</Words>
  <Application>Microsoft Office PowerPoint</Application>
  <PresentationFormat>Широкоэкранный</PresentationFormat>
  <Paragraphs>395</Paragraphs>
  <Slides>36</Slides>
  <Notes>19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6" baseType="lpstr">
      <vt:lpstr>Arial</vt:lpstr>
      <vt:lpstr>Calibri</vt:lpstr>
      <vt:lpstr>Calibri Light</vt:lpstr>
      <vt:lpstr>Qanelas</vt:lpstr>
      <vt:lpstr>Qanelas </vt:lpstr>
      <vt:lpstr>Qanelas Medium</vt:lpstr>
      <vt:lpstr>Qanelas SemiBold</vt:lpstr>
      <vt:lpstr>Wingdings</vt:lpstr>
      <vt:lpstr>Тема Office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Омега: Управление ФХД ВУЗа базируется на исполнении нормативно-правовых документов</vt:lpstr>
      <vt:lpstr>Презентация PowerPoint</vt:lpstr>
      <vt:lpstr> Процесс управления финансами: Планирование  </vt:lpstr>
      <vt:lpstr>Презентация PowerPoint</vt:lpstr>
      <vt:lpstr>Презентация PowerPoint</vt:lpstr>
      <vt:lpstr>Процесс управления финансами: Планирование </vt:lpstr>
      <vt:lpstr>Презентация PowerPoint</vt:lpstr>
      <vt:lpstr>Процесс управления финансами: Планирование </vt:lpstr>
      <vt:lpstr>Презентация PowerPoint</vt:lpstr>
      <vt:lpstr>Процесс управления финансами: Планирование </vt:lpstr>
      <vt:lpstr>Процесс управления финансами: Планирование </vt:lpstr>
      <vt:lpstr>Процесс управления финансами: Закупки </vt:lpstr>
      <vt:lpstr>Процесс управления финансами: Управление обязательствами </vt:lpstr>
      <vt:lpstr>Презентация PowerPoint</vt:lpstr>
      <vt:lpstr>Презентация PowerPoint</vt:lpstr>
      <vt:lpstr>Процесс управления финансами: Отчетность </vt:lpstr>
      <vt:lpstr>Презентация PowerPoint</vt:lpstr>
      <vt:lpstr>Процесс управления финансами: Отчетность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Пастухова Яна Анатольевна</dc:creator>
  <cp:lastModifiedBy>Филатова Рината Ахтамовна</cp:lastModifiedBy>
  <cp:revision>111</cp:revision>
  <dcterms:created xsi:type="dcterms:W3CDTF">2022-03-23T14:11:34Z</dcterms:created>
  <dcterms:modified xsi:type="dcterms:W3CDTF">2022-04-05T11:12:35Z</dcterms:modified>
</cp:coreProperties>
</file>